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Times New Roman Bold" charset="1" panose="02030802070405020303"/>
      <p:regular r:id="rId16"/>
    </p:embeddedFont>
    <p:embeddedFont>
      <p:font typeface="Poppins Bold Italics" charset="1" panose="00000800000000000000"/>
      <p:regular r:id="rId17"/>
    </p:embeddedFont>
    <p:embeddedFont>
      <p:font typeface="Jaturat Bold Italics" charset="1" panose="00000000000000000000"/>
      <p:regular r:id="rId18"/>
    </p:embeddedFont>
    <p:embeddedFont>
      <p:font typeface="HK Modular" charset="1" panose="00000800000000000000"/>
      <p:regular r:id="rId19"/>
    </p:embeddedFont>
    <p:embeddedFont>
      <p:font typeface="Archivo Black" charset="1" panose="020B0A03020202020B04"/>
      <p:regular r:id="rId20"/>
    </p:embeddedFont>
    <p:embeddedFont>
      <p:font typeface="Anton" charset="1" panose="00000500000000000000"/>
      <p:regular r:id="rId21"/>
    </p:embeddedFont>
    <p:embeddedFont>
      <p:font typeface="Poppins Italics" charset="1" panose="00000500000000000000"/>
      <p:regular r:id="rId22"/>
    </p:embeddedFont>
    <p:embeddedFont>
      <p:font typeface="Times New Roman Bold Italics" charset="1" panose="02030802070405090303"/>
      <p:regular r:id="rId23"/>
    </p:embeddedFont>
    <p:embeddedFont>
      <p:font typeface="Roca Two" charset="1" panose="00000500000000000000"/>
      <p:regular r:id="rId24"/>
    </p:embeddedFont>
    <p:embeddedFont>
      <p:font typeface="League Spartan" charset="1" panose="00000800000000000000"/>
      <p:regular r:id="rId25"/>
    </p:embeddedFont>
    <p:embeddedFont>
      <p:font typeface="Poppins Bold" charset="1" panose="00000800000000000000"/>
      <p:regular r:id="rId26"/>
    </p:embeddedFont>
    <p:embeddedFont>
      <p:font typeface="Times New Roman" charset="1" panose="02030502070405020303"/>
      <p:regular r:id="rId27"/>
    </p:embeddedFont>
    <p:embeddedFont>
      <p:font typeface="Times New Roman Italics" charset="1" panose="02030502070405090303"/>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jpe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65.png" Type="http://schemas.openxmlformats.org/officeDocument/2006/relationships/image"/><Relationship Id="rId4" Target="../media/image66.svg" Type="http://schemas.openxmlformats.org/officeDocument/2006/relationships/image"/><Relationship Id="rId5" Target="../media/image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9.png" Type="http://schemas.openxmlformats.org/officeDocument/2006/relationships/image"/><Relationship Id="rId12" Target="../media/image20.png" Type="http://schemas.openxmlformats.org/officeDocument/2006/relationships/image"/><Relationship Id="rId13" Target="../media/image8.png" Type="http://schemas.openxmlformats.org/officeDocument/2006/relationships/image"/><Relationship Id="rId14" Target="../media/image9.jpeg" Type="http://schemas.openxmlformats.org/officeDocument/2006/relationships/image"/><Relationship Id="rId15" Target="../media/image21.png" Type="http://schemas.openxmlformats.org/officeDocument/2006/relationships/image"/><Relationship Id="rId16" Target="../media/image7.png" Type="http://schemas.openxmlformats.org/officeDocument/2006/relationships/image"/><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pn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14" Target="../media/image26.png" Type="http://schemas.openxmlformats.org/officeDocument/2006/relationships/image"/><Relationship Id="rId15" Target="../media/image27.svg" Type="http://schemas.openxmlformats.org/officeDocument/2006/relationships/image"/><Relationship Id="rId2" Target="../media/image20.png" Type="http://schemas.openxmlformats.org/officeDocument/2006/relationships/image"/><Relationship Id="rId3" Target="../media/image8.png" Type="http://schemas.openxmlformats.org/officeDocument/2006/relationships/image"/><Relationship Id="rId4" Target="../media/image9.jpeg" Type="http://schemas.openxmlformats.org/officeDocument/2006/relationships/image"/><Relationship Id="rId5" Target="../media/image21.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13" Target="../media/image31.png" Type="http://schemas.openxmlformats.org/officeDocument/2006/relationships/image"/><Relationship Id="rId14" Target="../media/image32.svg" Type="http://schemas.openxmlformats.org/officeDocument/2006/relationships/image"/><Relationship Id="rId15" Target="../media/image33.png" Type="http://schemas.openxmlformats.org/officeDocument/2006/relationships/image"/><Relationship Id="rId16" Target="../media/image34.svg" Type="http://schemas.openxmlformats.org/officeDocument/2006/relationships/image"/><Relationship Id="rId17" Target="../media/image35.png" Type="http://schemas.openxmlformats.org/officeDocument/2006/relationships/image"/><Relationship Id="rId18" Target="../media/image36.svg" Type="http://schemas.openxmlformats.org/officeDocument/2006/relationships/image"/><Relationship Id="rId19" Target="../media/image37.png" Type="http://schemas.openxmlformats.org/officeDocument/2006/relationships/image"/><Relationship Id="rId2" Target="../media/image20.png" Type="http://schemas.openxmlformats.org/officeDocument/2006/relationships/image"/><Relationship Id="rId20" Target="../media/image38.svg" Type="http://schemas.openxmlformats.org/officeDocument/2006/relationships/image"/><Relationship Id="rId21" Target="../media/image39.png" Type="http://schemas.openxmlformats.org/officeDocument/2006/relationships/image"/><Relationship Id="rId22" Target="../media/image40.svg" Type="http://schemas.openxmlformats.org/officeDocument/2006/relationships/image"/><Relationship Id="rId23" Target="../media/image41.png" Type="http://schemas.openxmlformats.org/officeDocument/2006/relationships/image"/><Relationship Id="rId24" Target="../media/image42.svg" Type="http://schemas.openxmlformats.org/officeDocument/2006/relationships/image"/><Relationship Id="rId25" Target="../media/image22.png" Type="http://schemas.openxmlformats.org/officeDocument/2006/relationships/image"/><Relationship Id="rId26" Target="../media/image23.png" Type="http://schemas.openxmlformats.org/officeDocument/2006/relationships/image"/><Relationship Id="rId3" Target="../media/image8.png" Type="http://schemas.openxmlformats.org/officeDocument/2006/relationships/image"/><Relationship Id="rId4" Target="../media/image9.jpeg" Type="http://schemas.openxmlformats.org/officeDocument/2006/relationships/image"/><Relationship Id="rId5" Target="../media/image21.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11" Target="../media/image50.png" Type="http://schemas.openxmlformats.org/officeDocument/2006/relationships/image"/><Relationship Id="rId12" Target="../media/image51.svg" Type="http://schemas.openxmlformats.org/officeDocument/2006/relationships/image"/><Relationship Id="rId13" Target="../media/image52.png" Type="http://schemas.openxmlformats.org/officeDocument/2006/relationships/image"/><Relationship Id="rId14" Target="../media/image53.svg" Type="http://schemas.openxmlformats.org/officeDocument/2006/relationships/image"/><Relationship Id="rId15" Target="../media/image54.png" Type="http://schemas.openxmlformats.org/officeDocument/2006/relationships/image"/><Relationship Id="rId16" Target="../media/image55.svg" Type="http://schemas.openxmlformats.org/officeDocument/2006/relationships/image"/><Relationship Id="rId17" Target="../media/image56.png" Type="http://schemas.openxmlformats.org/officeDocument/2006/relationships/image"/><Relationship Id="rId18" Target="../media/image57.svg" Type="http://schemas.openxmlformats.org/officeDocument/2006/relationships/image"/><Relationship Id="rId19" Target="../media/image58.png" Type="http://schemas.openxmlformats.org/officeDocument/2006/relationships/image"/><Relationship Id="rId2" Target="../media/image43.png" Type="http://schemas.openxmlformats.org/officeDocument/2006/relationships/image"/><Relationship Id="rId20" Target="../media/image9.jpe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4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59.png" Type="http://schemas.openxmlformats.org/officeDocument/2006/relationships/image"/><Relationship Id="rId4" Target="../media/image6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61.png" Type="http://schemas.openxmlformats.org/officeDocument/2006/relationships/image"/><Relationship Id="rId4" Target="../media/image62.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Freeform 3" id="3"/>
          <p:cNvSpPr/>
          <p:nvPr/>
        </p:nvSpPr>
        <p:spPr>
          <a:xfrm flipH="false" flipV="false" rot="0">
            <a:off x="0" y="-64084"/>
            <a:ext cx="13156088" cy="10351084"/>
          </a:xfrm>
          <a:custGeom>
            <a:avLst/>
            <a:gdLst/>
            <a:ahLst/>
            <a:cxnLst/>
            <a:rect r="r" b="b" t="t" l="l"/>
            <a:pathLst>
              <a:path h="10351084" w="13156088">
                <a:moveTo>
                  <a:pt x="0" y="0"/>
                </a:moveTo>
                <a:lnTo>
                  <a:pt x="13156088" y="0"/>
                </a:lnTo>
                <a:lnTo>
                  <a:pt x="13156088" y="10351084"/>
                </a:lnTo>
                <a:lnTo>
                  <a:pt x="0" y="10351084"/>
                </a:lnTo>
                <a:lnTo>
                  <a:pt x="0" y="0"/>
                </a:lnTo>
                <a:close/>
              </a:path>
            </a:pathLst>
          </a:custGeom>
          <a:blipFill>
            <a:blip r:embed="rId3">
              <a:alphaModFix amt="43999"/>
            </a:blip>
            <a:stretch>
              <a:fillRect l="-7304" t="-493" r="0" b="-1112"/>
            </a:stretch>
          </a:blipFill>
        </p:spPr>
      </p:sp>
      <p:grpSp>
        <p:nvGrpSpPr>
          <p:cNvPr name="Group 4" id="4"/>
          <p:cNvGrpSpPr/>
          <p:nvPr/>
        </p:nvGrpSpPr>
        <p:grpSpPr>
          <a:xfrm rot="-503169">
            <a:off x="13228153" y="-281971"/>
            <a:ext cx="8446638" cy="10287000"/>
            <a:chOff x="0" y="0"/>
            <a:chExt cx="408376" cy="497353"/>
          </a:xfrm>
        </p:grpSpPr>
        <p:sp>
          <p:nvSpPr>
            <p:cNvPr name="Freeform 5" id="5"/>
            <p:cNvSpPr/>
            <p:nvPr/>
          </p:nvSpPr>
          <p:spPr>
            <a:xfrm flipH="false" flipV="false" rot="0">
              <a:off x="0" y="0"/>
              <a:ext cx="408376" cy="497353"/>
            </a:xfrm>
            <a:custGeom>
              <a:avLst/>
              <a:gdLst/>
              <a:ahLst/>
              <a:cxnLst/>
              <a:rect r="r" b="b" t="t" l="l"/>
              <a:pathLst>
                <a:path h="497353" w="408376">
                  <a:moveTo>
                    <a:pt x="203200" y="0"/>
                  </a:moveTo>
                  <a:lnTo>
                    <a:pt x="408376" y="0"/>
                  </a:lnTo>
                  <a:lnTo>
                    <a:pt x="205176" y="497353"/>
                  </a:lnTo>
                  <a:lnTo>
                    <a:pt x="0" y="497353"/>
                  </a:lnTo>
                  <a:lnTo>
                    <a:pt x="203200" y="0"/>
                  </a:lnTo>
                  <a:close/>
                </a:path>
              </a:pathLst>
            </a:custGeom>
            <a:solidFill>
              <a:srgbClr val="CF1B1B"/>
            </a:solidFill>
          </p:spPr>
        </p:sp>
        <p:sp>
          <p:nvSpPr>
            <p:cNvPr name="TextBox 6" id="6"/>
            <p:cNvSpPr txBox="true"/>
            <p:nvPr/>
          </p:nvSpPr>
          <p:spPr>
            <a:xfrm>
              <a:off x="101600" y="-38100"/>
              <a:ext cx="205176" cy="53545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7471684" y="0"/>
            <a:ext cx="816316" cy="626337"/>
          </a:xfrm>
          <a:custGeom>
            <a:avLst/>
            <a:gdLst/>
            <a:ahLst/>
            <a:cxnLst/>
            <a:rect r="r" b="b" t="t" l="l"/>
            <a:pathLst>
              <a:path h="626337" w="816316">
                <a:moveTo>
                  <a:pt x="0" y="0"/>
                </a:moveTo>
                <a:lnTo>
                  <a:pt x="816316" y="0"/>
                </a:lnTo>
                <a:lnTo>
                  <a:pt x="816316" y="626337"/>
                </a:lnTo>
                <a:lnTo>
                  <a:pt x="0" y="6263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699728" y="3181965"/>
            <a:ext cx="8588272" cy="7169119"/>
          </a:xfrm>
          <a:custGeom>
            <a:avLst/>
            <a:gdLst/>
            <a:ahLst/>
            <a:cxnLst/>
            <a:rect r="r" b="b" t="t" l="l"/>
            <a:pathLst>
              <a:path h="7169119" w="8588272">
                <a:moveTo>
                  <a:pt x="0" y="0"/>
                </a:moveTo>
                <a:lnTo>
                  <a:pt x="8588272" y="0"/>
                </a:lnTo>
                <a:lnTo>
                  <a:pt x="8588272" y="7169119"/>
                </a:lnTo>
                <a:lnTo>
                  <a:pt x="0" y="7169119"/>
                </a:lnTo>
                <a:lnTo>
                  <a:pt x="0" y="0"/>
                </a:lnTo>
                <a:close/>
              </a:path>
            </a:pathLst>
          </a:custGeom>
          <a:blipFill>
            <a:blip r:embed="rId6"/>
            <a:stretch>
              <a:fillRect l="0" t="0" r="-11422" b="-14792"/>
            </a:stretch>
          </a:blipFill>
        </p:spPr>
      </p:sp>
      <p:sp>
        <p:nvSpPr>
          <p:cNvPr name="Freeform 9" id="9"/>
          <p:cNvSpPr/>
          <p:nvPr/>
        </p:nvSpPr>
        <p:spPr>
          <a:xfrm flipH="false" flipV="false" rot="0">
            <a:off x="5371262" y="569561"/>
            <a:ext cx="5486955" cy="4573939"/>
          </a:xfrm>
          <a:custGeom>
            <a:avLst/>
            <a:gdLst/>
            <a:ahLst/>
            <a:cxnLst/>
            <a:rect r="r" b="b" t="t" l="l"/>
            <a:pathLst>
              <a:path h="4573939" w="5486955">
                <a:moveTo>
                  <a:pt x="0" y="0"/>
                </a:moveTo>
                <a:lnTo>
                  <a:pt x="5486956" y="0"/>
                </a:lnTo>
                <a:lnTo>
                  <a:pt x="5486956" y="4573939"/>
                </a:lnTo>
                <a:lnTo>
                  <a:pt x="0" y="4573939"/>
                </a:lnTo>
                <a:lnTo>
                  <a:pt x="0" y="0"/>
                </a:lnTo>
                <a:close/>
              </a:path>
            </a:pathLst>
          </a:custGeom>
          <a:blipFill>
            <a:blip r:embed="rId7">
              <a:alphaModFix amt="72000"/>
            </a:blip>
            <a:stretch>
              <a:fillRect l="0" t="0" r="-2101" b="-26107"/>
            </a:stretch>
          </a:blipFill>
        </p:spPr>
      </p:sp>
      <p:sp>
        <p:nvSpPr>
          <p:cNvPr name="AutoShape 10" id="10"/>
          <p:cNvSpPr/>
          <p:nvPr/>
        </p:nvSpPr>
        <p:spPr>
          <a:xfrm>
            <a:off x="9909968" y="2400338"/>
            <a:ext cx="6980365" cy="0"/>
          </a:xfrm>
          <a:prstGeom prst="line">
            <a:avLst/>
          </a:prstGeom>
          <a:ln cap="flat" w="38100">
            <a:solidFill>
              <a:srgbClr val="EE7E01"/>
            </a:solidFill>
            <a:prstDash val="solid"/>
            <a:headEnd type="triangle" len="med" w="lg"/>
            <a:tailEnd type="none" len="sm" w="sm"/>
          </a:ln>
        </p:spPr>
      </p:sp>
      <p:sp>
        <p:nvSpPr>
          <p:cNvPr name="AutoShape 11" id="11"/>
          <p:cNvSpPr/>
          <p:nvPr/>
        </p:nvSpPr>
        <p:spPr>
          <a:xfrm flipV="true">
            <a:off x="16890333" y="2381288"/>
            <a:ext cx="0" cy="5765230"/>
          </a:xfrm>
          <a:prstGeom prst="line">
            <a:avLst/>
          </a:prstGeom>
          <a:ln cap="flat" w="38100">
            <a:solidFill>
              <a:srgbClr val="EE7E01"/>
            </a:solidFill>
            <a:prstDash val="solid"/>
            <a:headEnd type="triangle" len="med" w="lg"/>
            <a:tailEnd type="none" len="sm" w="sm"/>
          </a:ln>
        </p:spPr>
      </p:sp>
      <p:grpSp>
        <p:nvGrpSpPr>
          <p:cNvPr name="Group 12" id="12"/>
          <p:cNvGrpSpPr/>
          <p:nvPr/>
        </p:nvGrpSpPr>
        <p:grpSpPr>
          <a:xfrm rot="0">
            <a:off x="7741173" y="1817550"/>
            <a:ext cx="2805654" cy="3043979"/>
            <a:chOff x="0" y="0"/>
            <a:chExt cx="3740871" cy="4058638"/>
          </a:xfrm>
        </p:grpSpPr>
        <p:sp>
          <p:nvSpPr>
            <p:cNvPr name="Freeform 13" id="13"/>
            <p:cNvSpPr/>
            <p:nvPr/>
          </p:nvSpPr>
          <p:spPr>
            <a:xfrm flipH="false" flipV="false" rot="2230711">
              <a:off x="891496" y="224821"/>
              <a:ext cx="1957880" cy="3608995"/>
            </a:xfrm>
            <a:custGeom>
              <a:avLst/>
              <a:gdLst/>
              <a:ahLst/>
              <a:cxnLst/>
              <a:rect r="r" b="b" t="t" l="l"/>
              <a:pathLst>
                <a:path h="3608995" w="1957880">
                  <a:moveTo>
                    <a:pt x="0" y="0"/>
                  </a:moveTo>
                  <a:lnTo>
                    <a:pt x="1957880" y="0"/>
                  </a:lnTo>
                  <a:lnTo>
                    <a:pt x="1957880" y="3608996"/>
                  </a:lnTo>
                  <a:lnTo>
                    <a:pt x="0" y="3608996"/>
                  </a:lnTo>
                  <a:lnTo>
                    <a:pt x="0" y="0"/>
                  </a:lnTo>
                  <a:close/>
                </a:path>
              </a:pathLst>
            </a:custGeom>
            <a:blipFill>
              <a:blip r:embed="rId8"/>
              <a:stretch>
                <a:fillRect l="0" t="0" r="0" b="0"/>
              </a:stretch>
            </a:blipFill>
          </p:spPr>
        </p:sp>
        <p:sp>
          <p:nvSpPr>
            <p:cNvPr name="Freeform 14" id="14"/>
            <p:cNvSpPr/>
            <p:nvPr/>
          </p:nvSpPr>
          <p:spPr>
            <a:xfrm flipH="false" flipV="false" rot="2312342">
              <a:off x="1393799" y="654552"/>
              <a:ext cx="953273" cy="2618392"/>
            </a:xfrm>
            <a:custGeom>
              <a:avLst/>
              <a:gdLst/>
              <a:ahLst/>
              <a:cxnLst/>
              <a:rect r="r" b="b" t="t" l="l"/>
              <a:pathLst>
                <a:path h="2618392" w="953273">
                  <a:moveTo>
                    <a:pt x="0" y="0"/>
                  </a:moveTo>
                  <a:lnTo>
                    <a:pt x="953273" y="0"/>
                  </a:lnTo>
                  <a:lnTo>
                    <a:pt x="953273" y="2618392"/>
                  </a:lnTo>
                  <a:lnTo>
                    <a:pt x="0" y="2618392"/>
                  </a:lnTo>
                  <a:lnTo>
                    <a:pt x="0" y="0"/>
                  </a:lnTo>
                  <a:close/>
                </a:path>
              </a:pathLst>
            </a:custGeom>
            <a:blipFill>
              <a:blip r:embed="rId9"/>
              <a:stretch>
                <a:fillRect l="0" t="0" r="-110812" b="0"/>
              </a:stretch>
            </a:blipFill>
          </p:spPr>
        </p:sp>
        <p:sp>
          <p:nvSpPr>
            <p:cNvPr name="Freeform 15" id="15"/>
            <p:cNvSpPr/>
            <p:nvPr/>
          </p:nvSpPr>
          <p:spPr>
            <a:xfrm flipH="false" flipV="false" rot="2316266">
              <a:off x="1080130" y="2572301"/>
              <a:ext cx="348223" cy="348223"/>
            </a:xfrm>
            <a:custGeom>
              <a:avLst/>
              <a:gdLst/>
              <a:ahLst/>
              <a:cxnLst/>
              <a:rect r="r" b="b" t="t" l="l"/>
              <a:pathLst>
                <a:path h="348223" w="348223">
                  <a:moveTo>
                    <a:pt x="0" y="0"/>
                  </a:moveTo>
                  <a:lnTo>
                    <a:pt x="348224" y="0"/>
                  </a:lnTo>
                  <a:lnTo>
                    <a:pt x="348224" y="348224"/>
                  </a:lnTo>
                  <a:lnTo>
                    <a:pt x="0" y="348224"/>
                  </a:lnTo>
                  <a:lnTo>
                    <a:pt x="0" y="0"/>
                  </a:lnTo>
                  <a:close/>
                </a:path>
              </a:pathLst>
            </a:custGeom>
            <a:blipFill>
              <a:blip r:embed="rId10"/>
              <a:stretch>
                <a:fillRect l="0" t="0" r="0" b="0"/>
              </a:stretch>
            </a:blipFill>
          </p:spPr>
        </p:sp>
        <p:sp>
          <p:nvSpPr>
            <p:cNvPr name="Freeform 16" id="16"/>
            <p:cNvSpPr/>
            <p:nvPr/>
          </p:nvSpPr>
          <p:spPr>
            <a:xfrm flipH="false" flipV="false" rot="2417832">
              <a:off x="2080222" y="1189897"/>
              <a:ext cx="471922" cy="398767"/>
            </a:xfrm>
            <a:custGeom>
              <a:avLst/>
              <a:gdLst/>
              <a:ahLst/>
              <a:cxnLst/>
              <a:rect r="r" b="b" t="t" l="l"/>
              <a:pathLst>
                <a:path h="398767" w="471922">
                  <a:moveTo>
                    <a:pt x="0" y="0"/>
                  </a:moveTo>
                  <a:lnTo>
                    <a:pt x="471923" y="0"/>
                  </a:lnTo>
                  <a:lnTo>
                    <a:pt x="471923" y="398767"/>
                  </a:lnTo>
                  <a:lnTo>
                    <a:pt x="0" y="39876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2157052">
              <a:off x="1588734" y="1995609"/>
              <a:ext cx="230324" cy="243612"/>
            </a:xfrm>
            <a:custGeom>
              <a:avLst/>
              <a:gdLst/>
              <a:ahLst/>
              <a:cxnLst/>
              <a:rect r="r" b="b" t="t" l="l"/>
              <a:pathLst>
                <a:path h="243612" w="230324">
                  <a:moveTo>
                    <a:pt x="0" y="0"/>
                  </a:moveTo>
                  <a:lnTo>
                    <a:pt x="230324" y="0"/>
                  </a:lnTo>
                  <a:lnTo>
                    <a:pt x="230324" y="243612"/>
                  </a:lnTo>
                  <a:lnTo>
                    <a:pt x="0" y="2436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8" id="18"/>
            <p:cNvSpPr txBox="true"/>
            <p:nvPr/>
          </p:nvSpPr>
          <p:spPr>
            <a:xfrm rot="2325946">
              <a:off x="1958914" y="1519945"/>
              <a:ext cx="289178" cy="266340"/>
            </a:xfrm>
            <a:prstGeom prst="rect">
              <a:avLst/>
            </a:prstGeom>
          </p:spPr>
          <p:txBody>
            <a:bodyPr anchor="t" rtlCol="false" tIns="0" lIns="0" bIns="0" rIns="0">
              <a:spAutoFit/>
            </a:bodyPr>
            <a:lstStyle/>
            <a:p>
              <a:pPr algn="ctr">
                <a:lnSpc>
                  <a:spcPts val="1593"/>
                </a:lnSpc>
                <a:spcBef>
                  <a:spcPct val="0"/>
                </a:spcBef>
              </a:pPr>
              <a:r>
                <a:rPr lang="en-US" b="true" sz="1138">
                  <a:solidFill>
                    <a:srgbClr val="FFFFFF"/>
                  </a:solidFill>
                  <a:latin typeface="Times New Roman Bold"/>
                  <a:ea typeface="Times New Roman Bold"/>
                  <a:cs typeface="Times New Roman Bold"/>
                  <a:sym typeface="Times New Roman Bold"/>
                </a:rPr>
                <a:t>137</a:t>
              </a:r>
            </a:p>
          </p:txBody>
        </p:sp>
        <p:sp>
          <p:nvSpPr>
            <p:cNvPr name="TextBox 19" id="19"/>
            <p:cNvSpPr txBox="true"/>
            <p:nvPr/>
          </p:nvSpPr>
          <p:spPr>
            <a:xfrm rot="2395563">
              <a:off x="1861046" y="1654313"/>
              <a:ext cx="310776" cy="169797"/>
            </a:xfrm>
            <a:prstGeom prst="rect">
              <a:avLst/>
            </a:prstGeom>
          </p:spPr>
          <p:txBody>
            <a:bodyPr anchor="t" rtlCol="false" tIns="0" lIns="0" bIns="0" rIns="0">
              <a:spAutoFit/>
            </a:bodyPr>
            <a:lstStyle/>
            <a:p>
              <a:pPr algn="ctr">
                <a:lnSpc>
                  <a:spcPts val="1030"/>
                </a:lnSpc>
                <a:spcBef>
                  <a:spcPct val="0"/>
                </a:spcBef>
              </a:pPr>
              <a:r>
                <a:rPr lang="en-US" b="true" sz="735">
                  <a:solidFill>
                    <a:srgbClr val="AFC1C7"/>
                  </a:solidFill>
                  <a:latin typeface="Times New Roman Bold"/>
                  <a:ea typeface="Times New Roman Bold"/>
                  <a:cs typeface="Times New Roman Bold"/>
                  <a:sym typeface="Times New Roman Bold"/>
                </a:rPr>
                <a:t>bpm</a:t>
              </a:r>
            </a:p>
          </p:txBody>
        </p:sp>
        <p:sp>
          <p:nvSpPr>
            <p:cNvPr name="TextBox 20" id="20"/>
            <p:cNvSpPr txBox="true"/>
            <p:nvPr/>
          </p:nvSpPr>
          <p:spPr>
            <a:xfrm rot="2397585">
              <a:off x="1658578" y="1800624"/>
              <a:ext cx="501073" cy="276986"/>
            </a:xfrm>
            <a:prstGeom prst="rect">
              <a:avLst/>
            </a:prstGeom>
          </p:spPr>
          <p:txBody>
            <a:bodyPr anchor="t" rtlCol="false" tIns="0" lIns="0" bIns="0" rIns="0">
              <a:spAutoFit/>
            </a:bodyPr>
            <a:lstStyle/>
            <a:p>
              <a:pPr algn="l">
                <a:lnSpc>
                  <a:spcPts val="832"/>
                </a:lnSpc>
              </a:pPr>
              <a:r>
                <a:rPr lang="en-US" sz="594" b="true">
                  <a:solidFill>
                    <a:srgbClr val="FAFAFA"/>
                  </a:solidFill>
                  <a:latin typeface="Times New Roman Bold"/>
                  <a:ea typeface="Times New Roman Bold"/>
                  <a:cs typeface="Times New Roman Bold"/>
                  <a:sym typeface="Times New Roman Bold"/>
                </a:rPr>
                <a:t>Heart Rate</a:t>
              </a:r>
            </a:p>
            <a:p>
              <a:pPr algn="l">
                <a:lnSpc>
                  <a:spcPts val="832"/>
                </a:lnSpc>
                <a:spcBef>
                  <a:spcPct val="0"/>
                </a:spcBef>
              </a:pPr>
              <a:r>
                <a:rPr lang="en-US" b="true" sz="594">
                  <a:solidFill>
                    <a:srgbClr val="FAFAFA"/>
                  </a:solidFill>
                  <a:latin typeface="Times New Roman Bold"/>
                  <a:ea typeface="Times New Roman Bold"/>
                  <a:cs typeface="Times New Roman Bold"/>
                  <a:sym typeface="Times New Roman Bold"/>
                </a:rPr>
                <a:t>is too high</a:t>
              </a:r>
            </a:p>
          </p:txBody>
        </p:sp>
      </p:grpSp>
      <p:sp>
        <p:nvSpPr>
          <p:cNvPr name="TextBox 21" id="21"/>
          <p:cNvSpPr txBox="true"/>
          <p:nvPr/>
        </p:nvSpPr>
        <p:spPr>
          <a:xfrm rot="0">
            <a:off x="664182" y="4668142"/>
            <a:ext cx="10866686" cy="4734526"/>
          </a:xfrm>
          <a:prstGeom prst="rect">
            <a:avLst/>
          </a:prstGeom>
        </p:spPr>
        <p:txBody>
          <a:bodyPr anchor="t" rtlCol="false" tIns="0" lIns="0" bIns="0" rIns="0">
            <a:spAutoFit/>
          </a:bodyPr>
          <a:lstStyle/>
          <a:p>
            <a:pPr algn="just">
              <a:lnSpc>
                <a:spcPts val="4691"/>
              </a:lnSpc>
            </a:pPr>
            <a:r>
              <a:rPr lang="en-US" b="true" sz="3351" i="true">
                <a:solidFill>
                  <a:srgbClr val="FFFFFF"/>
                </a:solidFill>
                <a:latin typeface="Poppins Bold Italics"/>
                <a:ea typeface="Poppins Bold Italics"/>
                <a:cs typeface="Poppins Bold Italics"/>
                <a:sym typeface="Poppins Bold Italics"/>
              </a:rPr>
              <a:t>The WRIST BELT is a wearable safety device for drivers, functioning similarly to a seatbelt. It continuously monitors critical health parameters such as blood pressure (BP) and heart rate (HR). In case of abnormal readings, the system issues warnings and can bring the vehicle to a controlled stop, ensuring the driver’s safety.</a:t>
            </a:r>
          </a:p>
          <a:p>
            <a:pPr algn="just">
              <a:lnSpc>
                <a:spcPts val="4691"/>
              </a:lnSpc>
            </a:pPr>
          </a:p>
        </p:txBody>
      </p:sp>
      <p:sp>
        <p:nvSpPr>
          <p:cNvPr name="TextBox 22" id="22"/>
          <p:cNvSpPr txBox="true"/>
          <p:nvPr/>
        </p:nvSpPr>
        <p:spPr>
          <a:xfrm rot="0">
            <a:off x="7937499" y="-390525"/>
            <a:ext cx="5381775" cy="2649088"/>
          </a:xfrm>
          <a:prstGeom prst="rect">
            <a:avLst/>
          </a:prstGeom>
        </p:spPr>
        <p:txBody>
          <a:bodyPr anchor="t" rtlCol="false" tIns="0" lIns="0" bIns="0" rIns="0">
            <a:spAutoFit/>
          </a:bodyPr>
          <a:lstStyle/>
          <a:p>
            <a:pPr algn="r">
              <a:lnSpc>
                <a:spcPts val="16093"/>
              </a:lnSpc>
            </a:pPr>
            <a:r>
              <a:rPr lang="en-US" b="true" sz="14901" i="true">
                <a:solidFill>
                  <a:srgbClr val="FFFFFF"/>
                </a:solidFill>
                <a:latin typeface="Jaturat Bold Italics"/>
                <a:ea typeface="Jaturat Bold Italics"/>
                <a:cs typeface="Jaturat Bold Italics"/>
                <a:sym typeface="Jaturat Bold Italics"/>
              </a:rPr>
              <a:t>BELT</a:t>
            </a:r>
          </a:p>
        </p:txBody>
      </p:sp>
      <p:sp>
        <p:nvSpPr>
          <p:cNvPr name="TextBox 23" id="23"/>
          <p:cNvSpPr txBox="true"/>
          <p:nvPr/>
        </p:nvSpPr>
        <p:spPr>
          <a:xfrm rot="0">
            <a:off x="316517" y="-390525"/>
            <a:ext cx="6356154" cy="2649088"/>
          </a:xfrm>
          <a:prstGeom prst="rect">
            <a:avLst/>
          </a:prstGeom>
        </p:spPr>
        <p:txBody>
          <a:bodyPr anchor="t" rtlCol="false" tIns="0" lIns="0" bIns="0" rIns="0">
            <a:spAutoFit/>
          </a:bodyPr>
          <a:lstStyle/>
          <a:p>
            <a:pPr algn="r">
              <a:lnSpc>
                <a:spcPts val="16093"/>
              </a:lnSpc>
            </a:pPr>
            <a:r>
              <a:rPr lang="en-US" b="true" sz="14901" i="true">
                <a:solidFill>
                  <a:srgbClr val="FFFFFF"/>
                </a:solidFill>
                <a:latin typeface="Jaturat Bold Italics"/>
                <a:ea typeface="Jaturat Bold Italics"/>
                <a:cs typeface="Jaturat Bold Italics"/>
                <a:sym typeface="Jaturat Bold Italics"/>
              </a:rPr>
              <a:t>WRIST</a:t>
            </a:r>
          </a:p>
        </p:txBody>
      </p:sp>
      <p:sp>
        <p:nvSpPr>
          <p:cNvPr name="TextBox 24" id="24"/>
          <p:cNvSpPr txBox="true"/>
          <p:nvPr/>
        </p:nvSpPr>
        <p:spPr>
          <a:xfrm rot="0">
            <a:off x="474776" y="2343188"/>
            <a:ext cx="6039636" cy="2023866"/>
          </a:xfrm>
          <a:prstGeom prst="rect">
            <a:avLst/>
          </a:prstGeom>
        </p:spPr>
        <p:txBody>
          <a:bodyPr anchor="t" rtlCol="false" tIns="0" lIns="0" bIns="0" rIns="0">
            <a:spAutoFit/>
          </a:bodyPr>
          <a:lstStyle/>
          <a:p>
            <a:pPr algn="l">
              <a:lnSpc>
                <a:spcPts val="5048"/>
              </a:lnSpc>
            </a:pPr>
            <a:r>
              <a:rPr lang="en-US" sz="4674" b="true">
                <a:solidFill>
                  <a:srgbClr val="00BF63"/>
                </a:solidFill>
                <a:latin typeface="Times New Roman Bold"/>
                <a:ea typeface="Times New Roman Bold"/>
                <a:cs typeface="Times New Roman Bold"/>
                <a:sym typeface="Times New Roman Bold"/>
              </a:rPr>
              <a:t>REVOLUTIONIZING DRIVER SAFETY IN AUTOMOBILES</a:t>
            </a:r>
          </a:p>
        </p:txBody>
      </p:sp>
      <p:grpSp>
        <p:nvGrpSpPr>
          <p:cNvPr name="Group 25" id="25"/>
          <p:cNvGrpSpPr/>
          <p:nvPr/>
        </p:nvGrpSpPr>
        <p:grpSpPr>
          <a:xfrm rot="-680224">
            <a:off x="16371548" y="8020273"/>
            <a:ext cx="900024" cy="976476"/>
            <a:chOff x="0" y="0"/>
            <a:chExt cx="1200031" cy="1301968"/>
          </a:xfrm>
        </p:grpSpPr>
        <p:sp>
          <p:nvSpPr>
            <p:cNvPr name="Freeform 26" id="26"/>
            <p:cNvSpPr/>
            <p:nvPr/>
          </p:nvSpPr>
          <p:spPr>
            <a:xfrm flipH="false" flipV="false" rot="2230711">
              <a:off x="285982" y="72120"/>
              <a:ext cx="628067" cy="1157727"/>
            </a:xfrm>
            <a:custGeom>
              <a:avLst/>
              <a:gdLst/>
              <a:ahLst/>
              <a:cxnLst/>
              <a:rect r="r" b="b" t="t" l="l"/>
              <a:pathLst>
                <a:path h="1157727" w="628067">
                  <a:moveTo>
                    <a:pt x="0" y="0"/>
                  </a:moveTo>
                  <a:lnTo>
                    <a:pt x="628067" y="0"/>
                  </a:lnTo>
                  <a:lnTo>
                    <a:pt x="628067" y="1157727"/>
                  </a:lnTo>
                  <a:lnTo>
                    <a:pt x="0" y="1157727"/>
                  </a:lnTo>
                  <a:lnTo>
                    <a:pt x="0" y="0"/>
                  </a:lnTo>
                  <a:close/>
                </a:path>
              </a:pathLst>
            </a:custGeom>
            <a:blipFill>
              <a:blip r:embed="rId8"/>
              <a:stretch>
                <a:fillRect l="0" t="0" r="0" b="0"/>
              </a:stretch>
            </a:blipFill>
          </p:spPr>
        </p:sp>
        <p:sp>
          <p:nvSpPr>
            <p:cNvPr name="Freeform 27" id="27"/>
            <p:cNvSpPr/>
            <p:nvPr/>
          </p:nvSpPr>
          <p:spPr>
            <a:xfrm flipH="false" flipV="false" rot="2312342">
              <a:off x="447116" y="209973"/>
              <a:ext cx="305800" cy="839952"/>
            </a:xfrm>
            <a:custGeom>
              <a:avLst/>
              <a:gdLst/>
              <a:ahLst/>
              <a:cxnLst/>
              <a:rect r="r" b="b" t="t" l="l"/>
              <a:pathLst>
                <a:path h="839952" w="305800">
                  <a:moveTo>
                    <a:pt x="0" y="0"/>
                  </a:moveTo>
                  <a:lnTo>
                    <a:pt x="305800" y="0"/>
                  </a:lnTo>
                  <a:lnTo>
                    <a:pt x="305800" y="839952"/>
                  </a:lnTo>
                  <a:lnTo>
                    <a:pt x="0" y="839952"/>
                  </a:lnTo>
                  <a:lnTo>
                    <a:pt x="0" y="0"/>
                  </a:lnTo>
                  <a:close/>
                </a:path>
              </a:pathLst>
            </a:custGeom>
            <a:blipFill>
              <a:blip r:embed="rId9"/>
              <a:stretch>
                <a:fillRect l="0" t="0" r="-110812" b="0"/>
              </a:stretch>
            </a:blipFill>
          </p:spPr>
        </p:sp>
        <p:sp>
          <p:nvSpPr>
            <p:cNvPr name="Freeform 28" id="28"/>
            <p:cNvSpPr/>
            <p:nvPr/>
          </p:nvSpPr>
          <p:spPr>
            <a:xfrm flipH="false" flipV="false" rot="2316266">
              <a:off x="346494" y="825167"/>
              <a:ext cx="111706" cy="111706"/>
            </a:xfrm>
            <a:custGeom>
              <a:avLst/>
              <a:gdLst/>
              <a:ahLst/>
              <a:cxnLst/>
              <a:rect r="r" b="b" t="t" l="l"/>
              <a:pathLst>
                <a:path h="111706" w="111706">
                  <a:moveTo>
                    <a:pt x="0" y="0"/>
                  </a:moveTo>
                  <a:lnTo>
                    <a:pt x="111707" y="0"/>
                  </a:lnTo>
                  <a:lnTo>
                    <a:pt x="111707" y="111706"/>
                  </a:lnTo>
                  <a:lnTo>
                    <a:pt x="0" y="111706"/>
                  </a:lnTo>
                  <a:lnTo>
                    <a:pt x="0" y="0"/>
                  </a:lnTo>
                  <a:close/>
                </a:path>
              </a:pathLst>
            </a:custGeom>
            <a:blipFill>
              <a:blip r:embed="rId10"/>
              <a:stretch>
                <a:fillRect l="0" t="0" r="0" b="0"/>
              </a:stretch>
            </a:blipFill>
          </p:spPr>
        </p:sp>
        <p:sp>
          <p:nvSpPr>
            <p:cNvPr name="Freeform 29" id="29"/>
            <p:cNvSpPr/>
            <p:nvPr/>
          </p:nvSpPr>
          <p:spPr>
            <a:xfrm flipH="false" flipV="false" rot="2417832">
              <a:off x="667313" y="381706"/>
              <a:ext cx="151388" cy="127920"/>
            </a:xfrm>
            <a:custGeom>
              <a:avLst/>
              <a:gdLst/>
              <a:ahLst/>
              <a:cxnLst/>
              <a:rect r="r" b="b" t="t" l="l"/>
              <a:pathLst>
                <a:path h="127920" w="151388">
                  <a:moveTo>
                    <a:pt x="0" y="0"/>
                  </a:moveTo>
                  <a:lnTo>
                    <a:pt x="151388" y="0"/>
                  </a:lnTo>
                  <a:lnTo>
                    <a:pt x="151388" y="127920"/>
                  </a:lnTo>
                  <a:lnTo>
                    <a:pt x="0" y="12792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0" id="30"/>
            <p:cNvSpPr/>
            <p:nvPr/>
          </p:nvSpPr>
          <p:spPr>
            <a:xfrm flipH="false" flipV="false" rot="2157052">
              <a:off x="509649" y="640170"/>
              <a:ext cx="73885" cy="78148"/>
            </a:xfrm>
            <a:custGeom>
              <a:avLst/>
              <a:gdLst/>
              <a:ahLst/>
              <a:cxnLst/>
              <a:rect r="r" b="b" t="t" l="l"/>
              <a:pathLst>
                <a:path h="78148" w="73885">
                  <a:moveTo>
                    <a:pt x="0" y="0"/>
                  </a:moveTo>
                  <a:lnTo>
                    <a:pt x="73885" y="0"/>
                  </a:lnTo>
                  <a:lnTo>
                    <a:pt x="73885" y="78148"/>
                  </a:lnTo>
                  <a:lnTo>
                    <a:pt x="0" y="7814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1" id="31"/>
            <p:cNvSpPr txBox="true"/>
            <p:nvPr/>
          </p:nvSpPr>
          <p:spPr>
            <a:xfrm rot="2325946">
              <a:off x="630536" y="481506"/>
              <a:ext cx="92765" cy="92267"/>
            </a:xfrm>
            <a:prstGeom prst="rect">
              <a:avLst/>
            </a:prstGeom>
          </p:spPr>
          <p:txBody>
            <a:bodyPr anchor="t" rtlCol="false" tIns="0" lIns="0" bIns="0" rIns="0">
              <a:spAutoFit/>
            </a:bodyPr>
            <a:lstStyle/>
            <a:p>
              <a:pPr algn="ctr">
                <a:lnSpc>
                  <a:spcPts val="511"/>
                </a:lnSpc>
                <a:spcBef>
                  <a:spcPct val="0"/>
                </a:spcBef>
              </a:pPr>
              <a:r>
                <a:rPr lang="en-US" b="true" sz="365">
                  <a:solidFill>
                    <a:srgbClr val="FFFFFF"/>
                  </a:solidFill>
                  <a:latin typeface="Times New Roman Bold"/>
                  <a:ea typeface="Times New Roman Bold"/>
                  <a:cs typeface="Times New Roman Bold"/>
                  <a:sym typeface="Times New Roman Bold"/>
                </a:rPr>
                <a:t>137</a:t>
              </a:r>
            </a:p>
          </p:txBody>
        </p:sp>
        <p:sp>
          <p:nvSpPr>
            <p:cNvPr name="TextBox 32" id="32"/>
            <p:cNvSpPr txBox="true"/>
            <p:nvPr/>
          </p:nvSpPr>
          <p:spPr>
            <a:xfrm rot="2395563">
              <a:off x="600175" y="521955"/>
              <a:ext cx="99694" cy="64352"/>
            </a:xfrm>
            <a:prstGeom prst="rect">
              <a:avLst/>
            </a:prstGeom>
          </p:spPr>
          <p:txBody>
            <a:bodyPr anchor="t" rtlCol="false" tIns="0" lIns="0" bIns="0" rIns="0">
              <a:spAutoFit/>
            </a:bodyPr>
            <a:lstStyle/>
            <a:p>
              <a:pPr algn="ctr">
                <a:lnSpc>
                  <a:spcPts val="330"/>
                </a:lnSpc>
                <a:spcBef>
                  <a:spcPct val="0"/>
                </a:spcBef>
              </a:pPr>
              <a:r>
                <a:rPr lang="en-US" b="true" sz="236">
                  <a:solidFill>
                    <a:srgbClr val="AFC1C7"/>
                  </a:solidFill>
                  <a:latin typeface="Times New Roman Bold"/>
                  <a:ea typeface="Times New Roman Bold"/>
                  <a:cs typeface="Times New Roman Bold"/>
                  <a:sym typeface="Times New Roman Bold"/>
                </a:rPr>
                <a:t>bpm</a:t>
              </a:r>
            </a:p>
          </p:txBody>
        </p:sp>
        <p:sp>
          <p:nvSpPr>
            <p:cNvPr name="TextBox 33" id="33"/>
            <p:cNvSpPr txBox="true"/>
            <p:nvPr/>
          </p:nvSpPr>
          <p:spPr>
            <a:xfrm rot="2397585">
              <a:off x="532169" y="577304"/>
              <a:ext cx="160739" cy="89213"/>
            </a:xfrm>
            <a:prstGeom prst="rect">
              <a:avLst/>
            </a:prstGeom>
          </p:spPr>
          <p:txBody>
            <a:bodyPr anchor="t" rtlCol="false" tIns="0" lIns="0" bIns="0" rIns="0">
              <a:spAutoFit/>
            </a:bodyPr>
            <a:lstStyle/>
            <a:p>
              <a:pPr algn="l">
                <a:lnSpc>
                  <a:spcPts val="267"/>
                </a:lnSpc>
              </a:pPr>
              <a:r>
                <a:rPr lang="en-US" sz="190" b="true">
                  <a:solidFill>
                    <a:srgbClr val="FAFAFA"/>
                  </a:solidFill>
                  <a:latin typeface="Times New Roman Bold"/>
                  <a:ea typeface="Times New Roman Bold"/>
                  <a:cs typeface="Times New Roman Bold"/>
                  <a:sym typeface="Times New Roman Bold"/>
                </a:rPr>
                <a:t>Heart Rate</a:t>
              </a:r>
            </a:p>
            <a:p>
              <a:pPr algn="l">
                <a:lnSpc>
                  <a:spcPts val="267"/>
                </a:lnSpc>
                <a:spcBef>
                  <a:spcPct val="0"/>
                </a:spcBef>
              </a:pPr>
              <a:r>
                <a:rPr lang="en-US" b="true" sz="190">
                  <a:solidFill>
                    <a:srgbClr val="FAFAFA"/>
                  </a:solidFill>
                  <a:latin typeface="Times New Roman Bold"/>
                  <a:ea typeface="Times New Roman Bold"/>
                  <a:cs typeface="Times New Roman Bold"/>
                  <a:sym typeface="Times New Roman Bold"/>
                </a:rPr>
                <a:t>is too high</a:t>
              </a:r>
            </a:p>
          </p:txBody>
        </p:sp>
      </p:grpSp>
      <p:sp>
        <p:nvSpPr>
          <p:cNvPr name="TextBox 34" id="34"/>
          <p:cNvSpPr txBox="true"/>
          <p:nvPr/>
        </p:nvSpPr>
        <p:spPr>
          <a:xfrm rot="0">
            <a:off x="15118259" y="452918"/>
            <a:ext cx="2745805" cy="308738"/>
          </a:xfrm>
          <a:prstGeom prst="rect">
            <a:avLst/>
          </a:prstGeom>
        </p:spPr>
        <p:txBody>
          <a:bodyPr anchor="t" rtlCol="false" tIns="0" lIns="0" bIns="0" rIns="0">
            <a:spAutoFit/>
          </a:bodyPr>
          <a:lstStyle/>
          <a:p>
            <a:pPr algn="ctr">
              <a:lnSpc>
                <a:spcPts val="2497"/>
              </a:lnSpc>
              <a:spcBef>
                <a:spcPct val="0"/>
              </a:spcBef>
            </a:pPr>
            <a:r>
              <a:rPr lang="en-US" sz="1783">
                <a:solidFill>
                  <a:srgbClr val="FFFFFF"/>
                </a:solidFill>
                <a:latin typeface="HK Modular"/>
                <a:ea typeface="HK Modular"/>
                <a:cs typeface="HK Modular"/>
                <a:sym typeface="HK Modular"/>
              </a:rPr>
              <a:t>T.Swami ayyappa</a:t>
            </a:r>
          </a:p>
        </p:txBody>
      </p:sp>
      <p:sp>
        <p:nvSpPr>
          <p:cNvPr name="TextBox 35" id="35"/>
          <p:cNvSpPr txBox="true"/>
          <p:nvPr/>
        </p:nvSpPr>
        <p:spPr>
          <a:xfrm rot="0">
            <a:off x="15118259" y="820543"/>
            <a:ext cx="1649277" cy="308738"/>
          </a:xfrm>
          <a:prstGeom prst="rect">
            <a:avLst/>
          </a:prstGeom>
        </p:spPr>
        <p:txBody>
          <a:bodyPr anchor="t" rtlCol="false" tIns="0" lIns="0" bIns="0" rIns="0">
            <a:spAutoFit/>
          </a:bodyPr>
          <a:lstStyle/>
          <a:p>
            <a:pPr algn="ctr">
              <a:lnSpc>
                <a:spcPts val="2497"/>
              </a:lnSpc>
              <a:spcBef>
                <a:spcPct val="0"/>
              </a:spcBef>
            </a:pPr>
            <a:r>
              <a:rPr lang="en-US" sz="1783">
                <a:solidFill>
                  <a:srgbClr val="FFFFFF"/>
                </a:solidFill>
                <a:latin typeface="HK Modular"/>
                <a:ea typeface="HK Modular"/>
                <a:cs typeface="HK Modular"/>
                <a:sym typeface="HK Modular"/>
              </a:rPr>
              <a:t>M.ibrahim</a:t>
            </a:r>
          </a:p>
        </p:txBody>
      </p:sp>
      <p:sp>
        <p:nvSpPr>
          <p:cNvPr name="TextBox 36" id="36"/>
          <p:cNvSpPr txBox="true"/>
          <p:nvPr/>
        </p:nvSpPr>
        <p:spPr>
          <a:xfrm rot="0">
            <a:off x="15118259" y="1186431"/>
            <a:ext cx="1449952" cy="308738"/>
          </a:xfrm>
          <a:prstGeom prst="rect">
            <a:avLst/>
          </a:prstGeom>
        </p:spPr>
        <p:txBody>
          <a:bodyPr anchor="t" rtlCol="false" tIns="0" lIns="0" bIns="0" rIns="0">
            <a:spAutoFit/>
          </a:bodyPr>
          <a:lstStyle/>
          <a:p>
            <a:pPr algn="ctr">
              <a:lnSpc>
                <a:spcPts val="2497"/>
              </a:lnSpc>
              <a:spcBef>
                <a:spcPct val="0"/>
              </a:spcBef>
            </a:pPr>
            <a:r>
              <a:rPr lang="en-US" sz="1783">
                <a:solidFill>
                  <a:srgbClr val="FFFFFF"/>
                </a:solidFill>
                <a:latin typeface="HK Modular"/>
                <a:ea typeface="HK Modular"/>
                <a:cs typeface="HK Modular"/>
                <a:sym typeface="HK Modular"/>
              </a:rPr>
              <a:t>b.aparna</a:t>
            </a:r>
          </a:p>
        </p:txBody>
      </p:sp>
      <p:sp>
        <p:nvSpPr>
          <p:cNvPr name="TextBox 37" id="37"/>
          <p:cNvSpPr txBox="true"/>
          <p:nvPr/>
        </p:nvSpPr>
        <p:spPr>
          <a:xfrm rot="0">
            <a:off x="15118259" y="1552320"/>
            <a:ext cx="1848656" cy="308738"/>
          </a:xfrm>
          <a:prstGeom prst="rect">
            <a:avLst/>
          </a:prstGeom>
        </p:spPr>
        <p:txBody>
          <a:bodyPr anchor="t" rtlCol="false" tIns="0" lIns="0" bIns="0" rIns="0">
            <a:spAutoFit/>
          </a:bodyPr>
          <a:lstStyle/>
          <a:p>
            <a:pPr algn="ctr">
              <a:lnSpc>
                <a:spcPts val="2497"/>
              </a:lnSpc>
              <a:spcBef>
                <a:spcPct val="0"/>
              </a:spcBef>
            </a:pPr>
            <a:r>
              <a:rPr lang="en-US" sz="1783">
                <a:solidFill>
                  <a:srgbClr val="FFFFFF"/>
                </a:solidFill>
                <a:latin typeface="HK Modular"/>
                <a:ea typeface="HK Modular"/>
                <a:cs typeface="HK Modular"/>
                <a:sym typeface="HK Modular"/>
              </a:rPr>
              <a:t>s.saathvik</a:t>
            </a:r>
          </a:p>
        </p:txBody>
      </p:sp>
      <p:sp>
        <p:nvSpPr>
          <p:cNvPr name="TextBox 38" id="38"/>
          <p:cNvSpPr txBox="true"/>
          <p:nvPr/>
        </p:nvSpPr>
        <p:spPr>
          <a:xfrm rot="0">
            <a:off x="14826283" y="-39962"/>
            <a:ext cx="1176486" cy="523088"/>
          </a:xfrm>
          <a:prstGeom prst="rect">
            <a:avLst/>
          </a:prstGeom>
        </p:spPr>
        <p:txBody>
          <a:bodyPr anchor="t" rtlCol="false" tIns="0" lIns="0" bIns="0" rIns="0">
            <a:spAutoFit/>
          </a:bodyPr>
          <a:lstStyle/>
          <a:p>
            <a:pPr algn="ctr">
              <a:lnSpc>
                <a:spcPts val="4243"/>
              </a:lnSpc>
              <a:spcBef>
                <a:spcPct val="0"/>
              </a:spcBef>
            </a:pPr>
            <a:r>
              <a:rPr lang="en-US" sz="3030">
                <a:solidFill>
                  <a:srgbClr val="FFFFFF"/>
                </a:solidFill>
                <a:latin typeface="Archivo Black"/>
                <a:ea typeface="Archivo Black"/>
                <a:cs typeface="Archivo Black"/>
                <a:sym typeface="Archivo Black"/>
              </a:rPr>
              <a:t>Team</a:t>
            </a:r>
          </a:p>
        </p:txBody>
      </p:sp>
      <p:sp>
        <p:nvSpPr>
          <p:cNvPr name="AutoShape 39" id="39"/>
          <p:cNvSpPr/>
          <p:nvPr/>
        </p:nvSpPr>
        <p:spPr>
          <a:xfrm flipH="true" flipV="true">
            <a:off x="14836650" y="483126"/>
            <a:ext cx="19047" cy="1520517"/>
          </a:xfrm>
          <a:prstGeom prst="line">
            <a:avLst/>
          </a:prstGeom>
          <a:ln cap="flat" w="38100">
            <a:solidFill>
              <a:srgbClr val="38E053"/>
            </a:solidFill>
            <a:prstDash val="solid"/>
            <a:headEnd type="none" len="sm" w="sm"/>
            <a:tailEnd type="none" len="sm" w="sm"/>
          </a:ln>
        </p:spPr>
      </p:sp>
      <p:sp>
        <p:nvSpPr>
          <p:cNvPr name="AutoShape 40" id="40"/>
          <p:cNvSpPr/>
          <p:nvPr/>
        </p:nvSpPr>
        <p:spPr>
          <a:xfrm flipH="true">
            <a:off x="14836650" y="2003643"/>
            <a:ext cx="1447701" cy="4452"/>
          </a:xfrm>
          <a:prstGeom prst="line">
            <a:avLst/>
          </a:prstGeom>
          <a:ln cap="flat" w="38100">
            <a:solidFill>
              <a:srgbClr val="38E053"/>
            </a:solidFill>
            <a:prstDash val="solid"/>
            <a:headEnd type="none" len="sm" w="sm"/>
            <a:tailEnd type="none" len="sm" w="sm"/>
          </a:ln>
        </p:spPr>
      </p:sp>
      <p:sp>
        <p:nvSpPr>
          <p:cNvPr name="AutoShape 41" id="41"/>
          <p:cNvSpPr/>
          <p:nvPr/>
        </p:nvSpPr>
        <p:spPr>
          <a:xfrm flipH="true">
            <a:off x="14826283" y="483126"/>
            <a:ext cx="588243" cy="0"/>
          </a:xfrm>
          <a:prstGeom prst="line">
            <a:avLst/>
          </a:prstGeom>
          <a:ln cap="flat" w="38100">
            <a:solidFill>
              <a:srgbClr val="00BF63"/>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30303"/>
        </a:solidFill>
      </p:bgPr>
    </p:bg>
    <p:spTree>
      <p:nvGrpSpPr>
        <p:cNvPr id="1" name=""/>
        <p:cNvGrpSpPr/>
        <p:nvPr/>
      </p:nvGrpSpPr>
      <p:grpSpPr>
        <a:xfrm>
          <a:off x="0" y="0"/>
          <a:ext cx="0" cy="0"/>
          <a:chOff x="0" y="0"/>
          <a:chExt cx="0" cy="0"/>
        </a:xfrm>
      </p:grpSpPr>
      <p:sp>
        <p:nvSpPr>
          <p:cNvPr name="Freeform 2" id="2"/>
          <p:cNvSpPr/>
          <p:nvPr/>
        </p:nvSpPr>
        <p:spPr>
          <a:xfrm flipH="false" flipV="false" rot="2197605">
            <a:off x="6385063" y="5187176"/>
            <a:ext cx="635618" cy="47625"/>
          </a:xfrm>
          <a:custGeom>
            <a:avLst/>
            <a:gdLst/>
            <a:ahLst/>
            <a:cxnLst/>
            <a:rect r="r" b="b" t="t" l="l"/>
            <a:pathLst>
              <a:path h="47625" w="635618">
                <a:moveTo>
                  <a:pt x="0" y="0"/>
                </a:moveTo>
                <a:lnTo>
                  <a:pt x="635618" y="0"/>
                </a:lnTo>
                <a:lnTo>
                  <a:pt x="635618" y="47625"/>
                </a:lnTo>
                <a:lnTo>
                  <a:pt x="0" y="47625"/>
                </a:lnTo>
                <a:lnTo>
                  <a:pt x="0" y="0"/>
                </a:lnTo>
                <a:close/>
              </a:path>
            </a:pathLst>
          </a:custGeom>
          <a:blipFill>
            <a:blip r:embed="rId2"/>
            <a:stretch>
              <a:fillRect l="0" t="-1234631" r="0" b="0"/>
            </a:stretch>
          </a:blipFill>
        </p:spPr>
      </p:sp>
      <p:sp>
        <p:nvSpPr>
          <p:cNvPr name="TextBox 3" id="3"/>
          <p:cNvSpPr txBox="true"/>
          <p:nvPr/>
        </p:nvSpPr>
        <p:spPr>
          <a:xfrm rot="0">
            <a:off x="634076" y="1138873"/>
            <a:ext cx="17019847" cy="3867921"/>
          </a:xfrm>
          <a:prstGeom prst="rect">
            <a:avLst/>
          </a:prstGeom>
        </p:spPr>
        <p:txBody>
          <a:bodyPr anchor="t" rtlCol="false" tIns="0" lIns="0" bIns="0" rIns="0">
            <a:spAutoFit/>
          </a:bodyPr>
          <a:lstStyle/>
          <a:p>
            <a:pPr algn="just">
              <a:lnSpc>
                <a:spcPts val="4927"/>
              </a:lnSpc>
            </a:pPr>
            <a:r>
              <a:rPr lang="en-US" sz="3519" b="true">
                <a:solidFill>
                  <a:srgbClr val="FFFFFF"/>
                </a:solidFill>
                <a:latin typeface="Times New Roman Bold"/>
                <a:ea typeface="Times New Roman Bold"/>
                <a:cs typeface="Times New Roman Bold"/>
                <a:sym typeface="Times New Roman Bold"/>
              </a:rPr>
              <a:t>This feature connects the driver with emergency services and contacts for added safety during critical situations.</a:t>
            </a:r>
          </a:p>
          <a:p>
            <a:pPr algn="just" marL="522404" indent="-261202" lvl="1">
              <a:lnSpc>
                <a:spcPts val="3387"/>
              </a:lnSpc>
              <a:buFont typeface="Arial"/>
              <a:buChar char="•"/>
            </a:pPr>
            <a:r>
              <a:rPr lang="en-US" b="true" sz="2419">
                <a:solidFill>
                  <a:srgbClr val="FFFFFF"/>
                </a:solidFill>
                <a:latin typeface="Times New Roman Bold"/>
                <a:ea typeface="Times New Roman Bold"/>
                <a:cs typeface="Times New Roman Bold"/>
                <a:sym typeface="Times New Roman Bold"/>
              </a:rPr>
              <a:t>Automatic Emergency Alert Dispatch:</a:t>
            </a:r>
            <a:r>
              <a:rPr lang="en-US" sz="2419" i="true">
                <a:solidFill>
                  <a:srgbClr val="FFFFFF"/>
                </a:solidFill>
                <a:latin typeface="Times New Roman Italics"/>
                <a:ea typeface="Times New Roman Italics"/>
                <a:cs typeface="Times New Roman Italics"/>
                <a:sym typeface="Times New Roman Italics"/>
              </a:rPr>
              <a:t> In severe emergencies, the WRIST BELT automatically sends location and health data to pre-set contacts and services.</a:t>
            </a:r>
          </a:p>
          <a:p>
            <a:pPr algn="just" marL="522404" indent="-261202" lvl="1">
              <a:lnSpc>
                <a:spcPts val="3387"/>
              </a:lnSpc>
              <a:buFont typeface="Arial"/>
              <a:buChar char="•"/>
            </a:pPr>
            <a:r>
              <a:rPr lang="en-US" b="true" sz="2419">
                <a:solidFill>
                  <a:srgbClr val="FFFFFF"/>
                </a:solidFill>
                <a:latin typeface="Times New Roman Bold"/>
                <a:ea typeface="Times New Roman Bold"/>
                <a:cs typeface="Times New Roman Bold"/>
                <a:sym typeface="Times New Roman Bold"/>
              </a:rPr>
              <a:t>Direct Communication Capabilities: </a:t>
            </a:r>
            <a:r>
              <a:rPr lang="en-US" sz="2419" i="true">
                <a:solidFill>
                  <a:srgbClr val="FFFFFF"/>
                </a:solidFill>
                <a:latin typeface="Times New Roman Italics"/>
                <a:ea typeface="Times New Roman Italics"/>
                <a:cs typeface="Times New Roman Italics"/>
                <a:sym typeface="Times New Roman Italics"/>
              </a:rPr>
              <a:t>Enables hands-free dialing to emergency contacts, so the driver can speak directly with family or medical assistance.</a:t>
            </a:r>
          </a:p>
          <a:p>
            <a:pPr algn="just" marL="522404" indent="-261202" lvl="1">
              <a:lnSpc>
                <a:spcPts val="3387"/>
              </a:lnSpc>
              <a:spcBef>
                <a:spcPct val="0"/>
              </a:spcBef>
              <a:buFont typeface="Arial"/>
              <a:buChar char="•"/>
            </a:pPr>
            <a:r>
              <a:rPr lang="en-US" b="true" sz="2419">
                <a:solidFill>
                  <a:srgbClr val="FFFFFF"/>
                </a:solidFill>
                <a:latin typeface="Times New Roman Bold"/>
                <a:ea typeface="Times New Roman Bold"/>
                <a:cs typeface="Times New Roman Bold"/>
                <a:sym typeface="Times New Roman Bold"/>
              </a:rPr>
              <a:t>Geolocation Tracking for Rapid Assistance:</a:t>
            </a:r>
            <a:r>
              <a:rPr lang="en-US" sz="2419" i="true">
                <a:solidFill>
                  <a:srgbClr val="FFFFFF"/>
                </a:solidFill>
                <a:latin typeface="Times New Roman Italics"/>
                <a:ea typeface="Times New Roman Italics"/>
                <a:cs typeface="Times New Roman Italics"/>
                <a:sym typeface="Times New Roman Italics"/>
              </a:rPr>
              <a:t> GPS coordinates are shared in real-time to facilitate prompt arrival of emergency services if needed.</a:t>
            </a:r>
          </a:p>
        </p:txBody>
      </p:sp>
      <p:sp>
        <p:nvSpPr>
          <p:cNvPr name="Freeform 4" id="4"/>
          <p:cNvSpPr/>
          <p:nvPr/>
        </p:nvSpPr>
        <p:spPr>
          <a:xfrm flipH="false" flipV="false" rot="0">
            <a:off x="634076" y="252390"/>
            <a:ext cx="776310" cy="776310"/>
          </a:xfrm>
          <a:custGeom>
            <a:avLst/>
            <a:gdLst/>
            <a:ahLst/>
            <a:cxnLst/>
            <a:rect r="r" b="b" t="t" l="l"/>
            <a:pathLst>
              <a:path h="776310" w="776310">
                <a:moveTo>
                  <a:pt x="0" y="0"/>
                </a:moveTo>
                <a:lnTo>
                  <a:pt x="776311" y="0"/>
                </a:lnTo>
                <a:lnTo>
                  <a:pt x="776311" y="776310"/>
                </a:lnTo>
                <a:lnTo>
                  <a:pt x="0" y="7763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71209" y="5256040"/>
            <a:ext cx="702045" cy="702045"/>
          </a:xfrm>
          <a:custGeom>
            <a:avLst/>
            <a:gdLst/>
            <a:ahLst/>
            <a:cxnLst/>
            <a:rect r="r" b="b" t="t" l="l"/>
            <a:pathLst>
              <a:path h="702045" w="702045">
                <a:moveTo>
                  <a:pt x="0" y="0"/>
                </a:moveTo>
                <a:lnTo>
                  <a:pt x="702045" y="0"/>
                </a:lnTo>
                <a:lnTo>
                  <a:pt x="702045" y="702045"/>
                </a:lnTo>
                <a:lnTo>
                  <a:pt x="0" y="702045"/>
                </a:lnTo>
                <a:lnTo>
                  <a:pt x="0" y="0"/>
                </a:lnTo>
                <a:close/>
              </a:path>
            </a:pathLst>
          </a:custGeom>
          <a:blipFill>
            <a:blip r:embed="rId5"/>
            <a:stretch>
              <a:fillRect l="0" t="0" r="0" b="0"/>
            </a:stretch>
          </a:blipFill>
        </p:spPr>
      </p:sp>
      <p:sp>
        <p:nvSpPr>
          <p:cNvPr name="TextBox 6" id="6"/>
          <p:cNvSpPr txBox="true"/>
          <p:nvPr/>
        </p:nvSpPr>
        <p:spPr>
          <a:xfrm rot="0">
            <a:off x="1537481" y="5269145"/>
            <a:ext cx="8431119" cy="688940"/>
          </a:xfrm>
          <a:prstGeom prst="rect">
            <a:avLst/>
          </a:prstGeom>
        </p:spPr>
        <p:txBody>
          <a:bodyPr anchor="t" rtlCol="false" tIns="0" lIns="0" bIns="0" rIns="0">
            <a:spAutoFit/>
          </a:bodyPr>
          <a:lstStyle/>
          <a:p>
            <a:pPr algn="l">
              <a:lnSpc>
                <a:spcPts val="5601"/>
              </a:lnSpc>
              <a:spcBef>
                <a:spcPct val="0"/>
              </a:spcBef>
            </a:pPr>
            <a:r>
              <a:rPr lang="en-US" sz="4001" u="sng">
                <a:solidFill>
                  <a:srgbClr val="FFFFFF"/>
                </a:solidFill>
                <a:latin typeface="Archivo Black"/>
                <a:ea typeface="Archivo Black"/>
                <a:cs typeface="Archivo Black"/>
                <a:sym typeface="Archivo Black"/>
              </a:rPr>
              <a:t>One-Button Operation:</a:t>
            </a:r>
          </a:p>
        </p:txBody>
      </p:sp>
      <p:sp>
        <p:nvSpPr>
          <p:cNvPr name="TextBox 7" id="7"/>
          <p:cNvSpPr txBox="true"/>
          <p:nvPr/>
        </p:nvSpPr>
        <p:spPr>
          <a:xfrm rot="0">
            <a:off x="1537481" y="264195"/>
            <a:ext cx="10504047" cy="764505"/>
          </a:xfrm>
          <a:prstGeom prst="rect">
            <a:avLst/>
          </a:prstGeom>
        </p:spPr>
        <p:txBody>
          <a:bodyPr anchor="t" rtlCol="false" tIns="0" lIns="0" bIns="0" rIns="0">
            <a:spAutoFit/>
          </a:bodyPr>
          <a:lstStyle/>
          <a:p>
            <a:pPr algn="l">
              <a:lnSpc>
                <a:spcPts val="6161"/>
              </a:lnSpc>
              <a:spcBef>
                <a:spcPct val="0"/>
              </a:spcBef>
            </a:pPr>
            <a:r>
              <a:rPr lang="en-US" sz="4401" u="sng">
                <a:solidFill>
                  <a:srgbClr val="FFFFFF"/>
                </a:solidFill>
                <a:latin typeface="Archivo Black"/>
                <a:ea typeface="Archivo Black"/>
                <a:cs typeface="Archivo Black"/>
                <a:sym typeface="Archivo Black"/>
              </a:rPr>
              <a:t>Emergency Services Integration:</a:t>
            </a:r>
          </a:p>
        </p:txBody>
      </p:sp>
      <p:sp>
        <p:nvSpPr>
          <p:cNvPr name="TextBox 8" id="8"/>
          <p:cNvSpPr txBox="true"/>
          <p:nvPr/>
        </p:nvSpPr>
        <p:spPr>
          <a:xfrm rot="0">
            <a:off x="634076" y="6163286"/>
            <a:ext cx="17019847" cy="2605713"/>
          </a:xfrm>
          <a:prstGeom prst="rect">
            <a:avLst/>
          </a:prstGeom>
        </p:spPr>
        <p:txBody>
          <a:bodyPr anchor="t" rtlCol="false" tIns="0" lIns="0" bIns="0" rIns="0">
            <a:spAutoFit/>
          </a:bodyPr>
          <a:lstStyle/>
          <a:p>
            <a:pPr algn="just">
              <a:lnSpc>
                <a:spcPts val="5058"/>
              </a:lnSpc>
            </a:pPr>
            <a:r>
              <a:rPr lang="en-US" sz="3612" b="true">
                <a:solidFill>
                  <a:srgbClr val="FFFFFF"/>
                </a:solidFill>
                <a:latin typeface="Times New Roman Bold"/>
                <a:ea typeface="Times New Roman Bold"/>
                <a:cs typeface="Times New Roman Bold"/>
                <a:sym typeface="Times New Roman Bold"/>
              </a:rPr>
              <a:t>The WRIST BELT’s multifunction button makes accessing the vehicle simple and secure.</a:t>
            </a:r>
          </a:p>
          <a:p>
            <a:pPr algn="just" marL="585713" indent="-292857" lvl="1">
              <a:lnSpc>
                <a:spcPts val="3798"/>
              </a:lnSpc>
              <a:buFont typeface="Arial"/>
              <a:buChar char="•"/>
            </a:pPr>
            <a:r>
              <a:rPr lang="en-US" b="true" sz="2712">
                <a:solidFill>
                  <a:srgbClr val="FFFFFF"/>
                </a:solidFill>
                <a:latin typeface="Times New Roman Bold"/>
                <a:ea typeface="Times New Roman Bold"/>
                <a:cs typeface="Times New Roman Bold"/>
                <a:sym typeface="Times New Roman Bold"/>
              </a:rPr>
              <a:t>Long Press - Vehicle Start:</a:t>
            </a:r>
            <a:r>
              <a:rPr lang="en-US" b="true" sz="2712" i="true">
                <a:solidFill>
                  <a:srgbClr val="FFFFFF"/>
                </a:solidFill>
                <a:latin typeface="Times New Roman Bold Italics"/>
                <a:ea typeface="Times New Roman Bold Italics"/>
                <a:cs typeface="Times New Roman Bold Italics"/>
                <a:sym typeface="Times New Roman Bold Italics"/>
              </a:rPr>
              <a:t> </a:t>
            </a:r>
            <a:r>
              <a:rPr lang="en-US" sz="2712" i="true">
                <a:solidFill>
                  <a:srgbClr val="FFFFFF"/>
                </a:solidFill>
                <a:latin typeface="Times New Roman Italics"/>
                <a:ea typeface="Times New Roman Italics"/>
                <a:cs typeface="Times New Roman Italics"/>
                <a:sym typeface="Times New Roman Italics"/>
              </a:rPr>
              <a:t>Acts as a key replacement, starting the car with a single long press for a quick, convenient start.</a:t>
            </a:r>
          </a:p>
          <a:p>
            <a:pPr algn="just" marL="585713" indent="-292857" lvl="1">
              <a:lnSpc>
                <a:spcPts val="3798"/>
              </a:lnSpc>
              <a:spcBef>
                <a:spcPct val="0"/>
              </a:spcBef>
              <a:buFont typeface="Arial"/>
              <a:buChar char="•"/>
            </a:pPr>
            <a:r>
              <a:rPr lang="en-US" b="true" sz="2712">
                <a:solidFill>
                  <a:srgbClr val="FFFFFF"/>
                </a:solidFill>
                <a:latin typeface="Times New Roman Bold"/>
                <a:ea typeface="Times New Roman Bold"/>
                <a:cs typeface="Times New Roman Bold"/>
                <a:sym typeface="Times New Roman Bold"/>
              </a:rPr>
              <a:t>Double Press - Lock/Unlock:</a:t>
            </a:r>
            <a:r>
              <a:rPr lang="en-US" b="true" sz="2712" i="true">
                <a:solidFill>
                  <a:srgbClr val="FFFFFF"/>
                </a:solidFill>
                <a:latin typeface="Times New Roman Bold Italics"/>
                <a:ea typeface="Times New Roman Bold Italics"/>
                <a:cs typeface="Times New Roman Bold Italics"/>
                <a:sym typeface="Times New Roman Bold Italics"/>
              </a:rPr>
              <a:t> </a:t>
            </a:r>
            <a:r>
              <a:rPr lang="en-US" sz="2712" i="true">
                <a:solidFill>
                  <a:srgbClr val="FFFFFF"/>
                </a:solidFill>
                <a:latin typeface="Times New Roman Italics"/>
                <a:ea typeface="Times New Roman Italics"/>
                <a:cs typeface="Times New Roman Italics"/>
                <a:sym typeface="Times New Roman Italics"/>
              </a:rPr>
              <a:t>Provides seamless control over vehicle access, allowing the driver to lock or unlock the car without needing a traditional key.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9011052" y="2587742"/>
            <a:ext cx="3561582" cy="2096881"/>
          </a:xfrm>
          <a:custGeom>
            <a:avLst/>
            <a:gdLst/>
            <a:ahLst/>
            <a:cxnLst/>
            <a:rect r="r" b="b" t="t" l="l"/>
            <a:pathLst>
              <a:path h="2096881" w="3561582">
                <a:moveTo>
                  <a:pt x="0" y="0"/>
                </a:moveTo>
                <a:lnTo>
                  <a:pt x="3561581" y="0"/>
                </a:lnTo>
                <a:lnTo>
                  <a:pt x="3561581" y="2096881"/>
                </a:lnTo>
                <a:lnTo>
                  <a:pt x="0" y="20968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w="47625" cap="rnd">
            <a:solidFill>
              <a:srgbClr val="E6E6EB"/>
            </a:solidFill>
            <a:prstDash val="solid"/>
            <a:round/>
          </a:ln>
        </p:spPr>
      </p:sp>
      <p:sp>
        <p:nvSpPr>
          <p:cNvPr name="Freeform 4" id="4"/>
          <p:cNvSpPr/>
          <p:nvPr/>
        </p:nvSpPr>
        <p:spPr>
          <a:xfrm flipH="false" flipV="false" rot="0">
            <a:off x="10889919" y="2724132"/>
            <a:ext cx="334069" cy="282283"/>
          </a:xfrm>
          <a:custGeom>
            <a:avLst/>
            <a:gdLst/>
            <a:ahLst/>
            <a:cxnLst/>
            <a:rect r="r" b="b" t="t" l="l"/>
            <a:pathLst>
              <a:path h="282283" w="334069">
                <a:moveTo>
                  <a:pt x="0" y="0"/>
                </a:moveTo>
                <a:lnTo>
                  <a:pt x="334069" y="0"/>
                </a:lnTo>
                <a:lnTo>
                  <a:pt x="334069" y="282283"/>
                </a:lnTo>
                <a:lnTo>
                  <a:pt x="0" y="2822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305599" y="2724132"/>
            <a:ext cx="159910" cy="246015"/>
          </a:xfrm>
          <a:custGeom>
            <a:avLst/>
            <a:gdLst/>
            <a:ahLst/>
            <a:cxnLst/>
            <a:rect r="r" b="b" t="t" l="l"/>
            <a:pathLst>
              <a:path h="246015" w="159910">
                <a:moveTo>
                  <a:pt x="0" y="0"/>
                </a:moveTo>
                <a:lnTo>
                  <a:pt x="159910" y="0"/>
                </a:lnTo>
                <a:lnTo>
                  <a:pt x="159910" y="246016"/>
                </a:lnTo>
                <a:lnTo>
                  <a:pt x="0" y="2460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371371" y="3528209"/>
            <a:ext cx="685582" cy="725135"/>
          </a:xfrm>
          <a:custGeom>
            <a:avLst/>
            <a:gdLst/>
            <a:ahLst/>
            <a:cxnLst/>
            <a:rect r="r" b="b" t="t" l="l"/>
            <a:pathLst>
              <a:path h="725135" w="685582">
                <a:moveTo>
                  <a:pt x="0" y="0"/>
                </a:moveTo>
                <a:lnTo>
                  <a:pt x="685583" y="0"/>
                </a:lnTo>
                <a:lnTo>
                  <a:pt x="685583" y="725135"/>
                </a:lnTo>
                <a:lnTo>
                  <a:pt x="0" y="72513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9513134" y="2662134"/>
            <a:ext cx="1325678" cy="330079"/>
          </a:xfrm>
          <a:prstGeom prst="rect">
            <a:avLst/>
          </a:prstGeom>
        </p:spPr>
        <p:txBody>
          <a:bodyPr anchor="t" rtlCol="false" tIns="0" lIns="0" bIns="0" rIns="0">
            <a:spAutoFit/>
          </a:bodyPr>
          <a:lstStyle/>
          <a:p>
            <a:pPr algn="l">
              <a:lnSpc>
                <a:spcPts val="2356"/>
              </a:lnSpc>
              <a:spcBef>
                <a:spcPct val="0"/>
              </a:spcBef>
            </a:pPr>
            <a:r>
              <a:rPr lang="en-US" b="true" sz="1683">
                <a:solidFill>
                  <a:srgbClr val="FAFAFA"/>
                </a:solidFill>
                <a:latin typeface="Times New Roman Bold"/>
                <a:ea typeface="Times New Roman Bold"/>
                <a:cs typeface="Times New Roman Bold"/>
                <a:sym typeface="Times New Roman Bold"/>
              </a:rPr>
              <a:t>150/80 mmHg </a:t>
            </a:r>
          </a:p>
        </p:txBody>
      </p:sp>
      <p:sp>
        <p:nvSpPr>
          <p:cNvPr name="TextBox 8" id="8"/>
          <p:cNvSpPr txBox="true"/>
          <p:nvPr/>
        </p:nvSpPr>
        <p:spPr>
          <a:xfrm rot="0">
            <a:off x="11130048" y="2681841"/>
            <a:ext cx="1265806" cy="324575"/>
          </a:xfrm>
          <a:prstGeom prst="rect">
            <a:avLst/>
          </a:prstGeom>
        </p:spPr>
        <p:txBody>
          <a:bodyPr anchor="t" rtlCol="false" tIns="0" lIns="0" bIns="0" rIns="0">
            <a:spAutoFit/>
          </a:bodyPr>
          <a:lstStyle/>
          <a:p>
            <a:pPr algn="l">
              <a:lnSpc>
                <a:spcPts val="2394"/>
              </a:lnSpc>
              <a:spcBef>
                <a:spcPct val="0"/>
              </a:spcBef>
            </a:pPr>
            <a:r>
              <a:rPr lang="en-US" b="true" sz="1710">
                <a:solidFill>
                  <a:srgbClr val="FAFAFA"/>
                </a:solidFill>
                <a:latin typeface="Times New Roman Bold"/>
                <a:ea typeface="Times New Roman Bold"/>
                <a:cs typeface="Times New Roman Bold"/>
                <a:sym typeface="Times New Roman Bold"/>
              </a:rPr>
              <a:t>  137 - (bpm)</a:t>
            </a:r>
          </a:p>
        </p:txBody>
      </p:sp>
      <p:sp>
        <p:nvSpPr>
          <p:cNvPr name="TextBox 9" id="9"/>
          <p:cNvSpPr txBox="true"/>
          <p:nvPr/>
        </p:nvSpPr>
        <p:spPr>
          <a:xfrm rot="0">
            <a:off x="9263802" y="3048576"/>
            <a:ext cx="3252235" cy="479633"/>
          </a:xfrm>
          <a:prstGeom prst="rect">
            <a:avLst/>
          </a:prstGeom>
        </p:spPr>
        <p:txBody>
          <a:bodyPr anchor="t" rtlCol="false" tIns="0" lIns="0" bIns="0" rIns="0">
            <a:spAutoFit/>
          </a:bodyPr>
          <a:lstStyle/>
          <a:p>
            <a:pPr algn="l">
              <a:lnSpc>
                <a:spcPts val="3592"/>
              </a:lnSpc>
              <a:spcBef>
                <a:spcPct val="0"/>
              </a:spcBef>
            </a:pPr>
            <a:r>
              <a:rPr lang="en-US" b="true" sz="2565">
                <a:solidFill>
                  <a:srgbClr val="FF001B"/>
                </a:solidFill>
                <a:latin typeface="Times New Roman Bold"/>
                <a:ea typeface="Times New Roman Bold"/>
                <a:cs typeface="Times New Roman Bold"/>
                <a:sym typeface="Times New Roman Bold"/>
              </a:rPr>
              <a:t>Heart Rate is too high</a:t>
            </a:r>
          </a:p>
        </p:txBody>
      </p:sp>
      <p:sp>
        <p:nvSpPr>
          <p:cNvPr name="Freeform 10" id="10"/>
          <p:cNvSpPr/>
          <p:nvPr/>
        </p:nvSpPr>
        <p:spPr>
          <a:xfrm flipH="false" flipV="false" rot="6391415">
            <a:off x="3333665" y="3127006"/>
            <a:ext cx="4158362" cy="3721097"/>
          </a:xfrm>
          <a:custGeom>
            <a:avLst/>
            <a:gdLst/>
            <a:ahLst/>
            <a:cxnLst/>
            <a:rect r="r" b="b" t="t" l="l"/>
            <a:pathLst>
              <a:path h="3721097" w="4158362">
                <a:moveTo>
                  <a:pt x="0" y="0"/>
                </a:moveTo>
                <a:lnTo>
                  <a:pt x="4158363" y="0"/>
                </a:lnTo>
                <a:lnTo>
                  <a:pt x="4158363" y="3721097"/>
                </a:lnTo>
                <a:lnTo>
                  <a:pt x="0" y="3721097"/>
                </a:lnTo>
                <a:lnTo>
                  <a:pt x="0" y="0"/>
                </a:lnTo>
                <a:close/>
              </a:path>
            </a:pathLst>
          </a:custGeom>
          <a:blipFill>
            <a:blip r:embed="rId11"/>
            <a:stretch>
              <a:fillRect l="0" t="-1599" r="0" b="-13459"/>
            </a:stretch>
          </a:blipFill>
        </p:spPr>
      </p:sp>
      <p:grpSp>
        <p:nvGrpSpPr>
          <p:cNvPr name="Group 11" id="11"/>
          <p:cNvGrpSpPr/>
          <p:nvPr/>
        </p:nvGrpSpPr>
        <p:grpSpPr>
          <a:xfrm rot="0">
            <a:off x="13243200" y="2465079"/>
            <a:ext cx="4284472" cy="5780063"/>
            <a:chOff x="0" y="0"/>
            <a:chExt cx="5712629" cy="7706751"/>
          </a:xfrm>
        </p:grpSpPr>
        <p:sp>
          <p:nvSpPr>
            <p:cNvPr name="Freeform 12" id="12"/>
            <p:cNvSpPr/>
            <p:nvPr/>
          </p:nvSpPr>
          <p:spPr>
            <a:xfrm flipH="false" flipV="false" rot="0">
              <a:off x="0" y="0"/>
              <a:ext cx="5712629" cy="7706751"/>
            </a:xfrm>
            <a:custGeom>
              <a:avLst/>
              <a:gdLst/>
              <a:ahLst/>
              <a:cxnLst/>
              <a:rect r="r" b="b" t="t" l="l"/>
              <a:pathLst>
                <a:path h="7706751" w="5712629">
                  <a:moveTo>
                    <a:pt x="0" y="0"/>
                  </a:moveTo>
                  <a:lnTo>
                    <a:pt x="5712629" y="0"/>
                  </a:lnTo>
                  <a:lnTo>
                    <a:pt x="5712629" y="7706751"/>
                  </a:lnTo>
                  <a:lnTo>
                    <a:pt x="0" y="7706751"/>
                  </a:lnTo>
                  <a:lnTo>
                    <a:pt x="0" y="0"/>
                  </a:lnTo>
                  <a:close/>
                </a:path>
              </a:pathLst>
            </a:custGeom>
            <a:blipFill>
              <a:blip r:embed="rId12"/>
              <a:stretch>
                <a:fillRect l="0" t="0" r="0" b="0"/>
              </a:stretch>
            </a:blipFill>
          </p:spPr>
        </p:sp>
        <p:sp>
          <p:nvSpPr>
            <p:cNvPr name="Freeform 13" id="13"/>
            <p:cNvSpPr/>
            <p:nvPr/>
          </p:nvSpPr>
          <p:spPr>
            <a:xfrm flipH="false" flipV="false" rot="717883">
              <a:off x="949205" y="1060249"/>
              <a:ext cx="1486913" cy="4892336"/>
            </a:xfrm>
            <a:custGeom>
              <a:avLst/>
              <a:gdLst/>
              <a:ahLst/>
              <a:cxnLst/>
              <a:rect r="r" b="b" t="t" l="l"/>
              <a:pathLst>
                <a:path h="4892336" w="1486913">
                  <a:moveTo>
                    <a:pt x="0" y="0"/>
                  </a:moveTo>
                  <a:lnTo>
                    <a:pt x="1486912" y="0"/>
                  </a:lnTo>
                  <a:lnTo>
                    <a:pt x="1486912" y="4892336"/>
                  </a:lnTo>
                  <a:lnTo>
                    <a:pt x="0" y="4892336"/>
                  </a:lnTo>
                  <a:lnTo>
                    <a:pt x="0" y="0"/>
                  </a:lnTo>
                  <a:close/>
                </a:path>
              </a:pathLst>
            </a:custGeom>
            <a:blipFill>
              <a:blip r:embed="rId13"/>
              <a:stretch>
                <a:fillRect l="-52851" t="0" r="-99675" b="0"/>
              </a:stretch>
            </a:blipFill>
          </p:spPr>
        </p:sp>
        <p:sp>
          <p:nvSpPr>
            <p:cNvPr name="Freeform 14" id="14"/>
            <p:cNvSpPr/>
            <p:nvPr/>
          </p:nvSpPr>
          <p:spPr>
            <a:xfrm flipH="false" flipV="false" rot="598436">
              <a:off x="890126" y="4764518"/>
              <a:ext cx="781629" cy="781629"/>
            </a:xfrm>
            <a:custGeom>
              <a:avLst/>
              <a:gdLst/>
              <a:ahLst/>
              <a:cxnLst/>
              <a:rect r="r" b="b" t="t" l="l"/>
              <a:pathLst>
                <a:path h="781629" w="781629">
                  <a:moveTo>
                    <a:pt x="0" y="0"/>
                  </a:moveTo>
                  <a:lnTo>
                    <a:pt x="781630" y="0"/>
                  </a:lnTo>
                  <a:lnTo>
                    <a:pt x="781630" y="781629"/>
                  </a:lnTo>
                  <a:lnTo>
                    <a:pt x="0" y="781629"/>
                  </a:lnTo>
                  <a:lnTo>
                    <a:pt x="0" y="0"/>
                  </a:lnTo>
                  <a:close/>
                </a:path>
              </a:pathLst>
            </a:custGeom>
            <a:blipFill>
              <a:blip r:embed="rId14"/>
              <a:stretch>
                <a:fillRect l="0" t="0" r="0" b="0"/>
              </a:stretch>
            </a:blipFill>
          </p:spPr>
        </p:sp>
        <p:sp>
          <p:nvSpPr>
            <p:cNvPr name="Freeform 15" id="15"/>
            <p:cNvSpPr/>
            <p:nvPr/>
          </p:nvSpPr>
          <p:spPr>
            <a:xfrm flipH="false" flipV="false" rot="-4614377">
              <a:off x="2538345" y="2544221"/>
              <a:ext cx="1101493" cy="506913"/>
            </a:xfrm>
            <a:custGeom>
              <a:avLst/>
              <a:gdLst/>
              <a:ahLst/>
              <a:cxnLst/>
              <a:rect r="r" b="b" t="t" l="l"/>
              <a:pathLst>
                <a:path h="506913" w="1101493">
                  <a:moveTo>
                    <a:pt x="0" y="0"/>
                  </a:moveTo>
                  <a:lnTo>
                    <a:pt x="1101493" y="0"/>
                  </a:lnTo>
                  <a:lnTo>
                    <a:pt x="1101493" y="506913"/>
                  </a:lnTo>
                  <a:lnTo>
                    <a:pt x="0" y="506913"/>
                  </a:lnTo>
                  <a:lnTo>
                    <a:pt x="0" y="0"/>
                  </a:lnTo>
                  <a:close/>
                </a:path>
              </a:pathLst>
            </a:custGeom>
            <a:blipFill>
              <a:blip r:embed="rId15"/>
              <a:stretch>
                <a:fillRect l="0" t="-24001" r="0" b="-38969"/>
              </a:stretch>
            </a:blipFill>
          </p:spPr>
        </p:sp>
        <p:sp>
          <p:nvSpPr>
            <p:cNvPr name="Freeform 16" id="16"/>
            <p:cNvSpPr/>
            <p:nvPr/>
          </p:nvSpPr>
          <p:spPr>
            <a:xfrm flipH="false" flipV="false" rot="763003">
              <a:off x="1510265" y="1565929"/>
              <a:ext cx="933458" cy="788758"/>
            </a:xfrm>
            <a:custGeom>
              <a:avLst/>
              <a:gdLst/>
              <a:ahLst/>
              <a:cxnLst/>
              <a:rect r="r" b="b" t="t" l="l"/>
              <a:pathLst>
                <a:path h="788758" w="933458">
                  <a:moveTo>
                    <a:pt x="0" y="0"/>
                  </a:moveTo>
                  <a:lnTo>
                    <a:pt x="933458" y="0"/>
                  </a:lnTo>
                  <a:lnTo>
                    <a:pt x="933458" y="788758"/>
                  </a:lnTo>
                  <a:lnTo>
                    <a:pt x="0" y="7887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776348">
              <a:off x="1171653" y="3847983"/>
              <a:ext cx="575573" cy="608779"/>
            </a:xfrm>
            <a:custGeom>
              <a:avLst/>
              <a:gdLst/>
              <a:ahLst/>
              <a:cxnLst/>
              <a:rect r="r" b="b" t="t" l="l"/>
              <a:pathLst>
                <a:path h="608779" w="575573">
                  <a:moveTo>
                    <a:pt x="0" y="0"/>
                  </a:moveTo>
                  <a:lnTo>
                    <a:pt x="575573" y="0"/>
                  </a:lnTo>
                  <a:lnTo>
                    <a:pt x="575573" y="608779"/>
                  </a:lnTo>
                  <a:lnTo>
                    <a:pt x="0" y="6087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834556">
              <a:off x="1459345" y="2278734"/>
              <a:ext cx="722650" cy="675141"/>
            </a:xfrm>
            <a:prstGeom prst="rect">
              <a:avLst/>
            </a:prstGeom>
          </p:spPr>
          <p:txBody>
            <a:bodyPr anchor="t" rtlCol="false" tIns="0" lIns="0" bIns="0" rIns="0">
              <a:spAutoFit/>
            </a:bodyPr>
            <a:lstStyle/>
            <a:p>
              <a:pPr algn="ctr">
                <a:lnSpc>
                  <a:spcPts val="3982"/>
                </a:lnSpc>
                <a:spcBef>
                  <a:spcPct val="0"/>
                </a:spcBef>
              </a:pPr>
              <a:r>
                <a:rPr lang="en-US" b="true" sz="2844">
                  <a:solidFill>
                    <a:srgbClr val="FFFFFF"/>
                  </a:solidFill>
                  <a:latin typeface="Times New Roman Bold"/>
                  <a:ea typeface="Times New Roman Bold"/>
                  <a:cs typeface="Times New Roman Bold"/>
                  <a:sym typeface="Times New Roman Bold"/>
                </a:rPr>
                <a:t>137</a:t>
              </a:r>
            </a:p>
          </p:txBody>
        </p:sp>
        <p:sp>
          <p:nvSpPr>
            <p:cNvPr name="TextBox 19" id="19"/>
            <p:cNvSpPr txBox="true"/>
            <p:nvPr/>
          </p:nvSpPr>
          <p:spPr>
            <a:xfrm rot="790569">
              <a:off x="1338945" y="2722256"/>
              <a:ext cx="776623" cy="419584"/>
            </a:xfrm>
            <a:prstGeom prst="rect">
              <a:avLst/>
            </a:prstGeom>
          </p:spPr>
          <p:txBody>
            <a:bodyPr anchor="t" rtlCol="false" tIns="0" lIns="0" bIns="0" rIns="0">
              <a:spAutoFit/>
            </a:bodyPr>
            <a:lstStyle/>
            <a:p>
              <a:pPr algn="ctr">
                <a:lnSpc>
                  <a:spcPts val="2574"/>
                </a:lnSpc>
                <a:spcBef>
                  <a:spcPct val="0"/>
                </a:spcBef>
              </a:pPr>
              <a:r>
                <a:rPr lang="en-US" b="true" sz="1838">
                  <a:solidFill>
                    <a:srgbClr val="AFC1C7"/>
                  </a:solidFill>
                  <a:latin typeface="Times New Roman Bold"/>
                  <a:ea typeface="Times New Roman Bold"/>
                  <a:cs typeface="Times New Roman Bold"/>
                  <a:sym typeface="Times New Roman Bold"/>
                </a:rPr>
                <a:t>bpm</a:t>
              </a:r>
            </a:p>
          </p:txBody>
        </p:sp>
        <p:sp>
          <p:nvSpPr>
            <p:cNvPr name="TextBox 20" id="20"/>
            <p:cNvSpPr txBox="true"/>
            <p:nvPr/>
          </p:nvSpPr>
          <p:spPr>
            <a:xfrm rot="832459">
              <a:off x="1164848" y="3166186"/>
              <a:ext cx="1077659" cy="581883"/>
            </a:xfrm>
            <a:prstGeom prst="rect">
              <a:avLst/>
            </a:prstGeom>
          </p:spPr>
          <p:txBody>
            <a:bodyPr anchor="t" rtlCol="false" tIns="0" lIns="0" bIns="0" rIns="0">
              <a:spAutoFit/>
            </a:bodyPr>
            <a:lstStyle/>
            <a:p>
              <a:pPr algn="l">
                <a:lnSpc>
                  <a:spcPts val="1790"/>
                </a:lnSpc>
              </a:pPr>
              <a:r>
                <a:rPr lang="en-US" sz="1279" b="true">
                  <a:solidFill>
                    <a:srgbClr val="FAFAFA"/>
                  </a:solidFill>
                  <a:latin typeface="Times New Roman Bold"/>
                  <a:ea typeface="Times New Roman Bold"/>
                  <a:cs typeface="Times New Roman Bold"/>
                  <a:sym typeface="Times New Roman Bold"/>
                </a:rPr>
                <a:t>Heart Rate</a:t>
              </a:r>
            </a:p>
            <a:p>
              <a:pPr algn="l">
                <a:lnSpc>
                  <a:spcPts val="1790"/>
                </a:lnSpc>
                <a:spcBef>
                  <a:spcPct val="0"/>
                </a:spcBef>
              </a:pPr>
              <a:r>
                <a:rPr lang="en-US" b="true" sz="1279">
                  <a:solidFill>
                    <a:srgbClr val="FAFAFA"/>
                  </a:solidFill>
                  <a:latin typeface="Times New Roman Bold"/>
                  <a:ea typeface="Times New Roman Bold"/>
                  <a:cs typeface="Times New Roman Bold"/>
                  <a:sym typeface="Times New Roman Bold"/>
                </a:rPr>
                <a:t>is too high</a:t>
              </a:r>
            </a:p>
          </p:txBody>
        </p:sp>
      </p:grpSp>
      <p:grpSp>
        <p:nvGrpSpPr>
          <p:cNvPr name="Group 21" id="21"/>
          <p:cNvGrpSpPr/>
          <p:nvPr/>
        </p:nvGrpSpPr>
        <p:grpSpPr>
          <a:xfrm rot="-4644956">
            <a:off x="4124216" y="4523236"/>
            <a:ext cx="2017969" cy="2189385"/>
            <a:chOff x="0" y="0"/>
            <a:chExt cx="2690626" cy="2919180"/>
          </a:xfrm>
        </p:grpSpPr>
        <p:sp>
          <p:nvSpPr>
            <p:cNvPr name="Freeform 22" id="22"/>
            <p:cNvSpPr/>
            <p:nvPr/>
          </p:nvSpPr>
          <p:spPr>
            <a:xfrm flipH="false" flipV="false" rot="2230711">
              <a:off x="641209" y="161703"/>
              <a:ext cx="1408207" cy="2595774"/>
            </a:xfrm>
            <a:custGeom>
              <a:avLst/>
              <a:gdLst/>
              <a:ahLst/>
              <a:cxnLst/>
              <a:rect r="r" b="b" t="t" l="l"/>
              <a:pathLst>
                <a:path h="2595774" w="1408207">
                  <a:moveTo>
                    <a:pt x="0" y="0"/>
                  </a:moveTo>
                  <a:lnTo>
                    <a:pt x="1408207" y="0"/>
                  </a:lnTo>
                  <a:lnTo>
                    <a:pt x="1408207" y="2595774"/>
                  </a:lnTo>
                  <a:lnTo>
                    <a:pt x="0" y="2595774"/>
                  </a:lnTo>
                  <a:lnTo>
                    <a:pt x="0" y="0"/>
                  </a:lnTo>
                  <a:close/>
                </a:path>
              </a:pathLst>
            </a:custGeom>
            <a:blipFill>
              <a:blip r:embed="rId16"/>
              <a:stretch>
                <a:fillRect l="0" t="0" r="0" b="0"/>
              </a:stretch>
            </a:blipFill>
          </p:spPr>
        </p:sp>
        <p:sp>
          <p:nvSpPr>
            <p:cNvPr name="Freeform 23" id="23"/>
            <p:cNvSpPr/>
            <p:nvPr/>
          </p:nvSpPr>
          <p:spPr>
            <a:xfrm flipH="false" flipV="false" rot="2312342">
              <a:off x="1002492" y="470787"/>
              <a:ext cx="685643" cy="1883281"/>
            </a:xfrm>
            <a:custGeom>
              <a:avLst/>
              <a:gdLst/>
              <a:ahLst/>
              <a:cxnLst/>
              <a:rect r="r" b="b" t="t" l="l"/>
              <a:pathLst>
                <a:path h="1883281" w="685643">
                  <a:moveTo>
                    <a:pt x="0" y="0"/>
                  </a:moveTo>
                  <a:lnTo>
                    <a:pt x="685642" y="0"/>
                  </a:lnTo>
                  <a:lnTo>
                    <a:pt x="685642" y="1883282"/>
                  </a:lnTo>
                  <a:lnTo>
                    <a:pt x="0" y="1883282"/>
                  </a:lnTo>
                  <a:lnTo>
                    <a:pt x="0" y="0"/>
                  </a:lnTo>
                  <a:close/>
                </a:path>
              </a:pathLst>
            </a:custGeom>
            <a:blipFill>
              <a:blip r:embed="rId13"/>
              <a:stretch>
                <a:fillRect l="0" t="0" r="-110812" b="0"/>
              </a:stretch>
            </a:blipFill>
          </p:spPr>
        </p:sp>
        <p:sp>
          <p:nvSpPr>
            <p:cNvPr name="Freeform 24" id="24"/>
            <p:cNvSpPr/>
            <p:nvPr/>
          </p:nvSpPr>
          <p:spPr>
            <a:xfrm flipH="false" flipV="false" rot="2316266">
              <a:off x="776885" y="1850130"/>
              <a:ext cx="250460" cy="250460"/>
            </a:xfrm>
            <a:custGeom>
              <a:avLst/>
              <a:gdLst/>
              <a:ahLst/>
              <a:cxnLst/>
              <a:rect r="r" b="b" t="t" l="l"/>
              <a:pathLst>
                <a:path h="250460" w="250460">
                  <a:moveTo>
                    <a:pt x="0" y="0"/>
                  </a:moveTo>
                  <a:lnTo>
                    <a:pt x="250460" y="0"/>
                  </a:lnTo>
                  <a:lnTo>
                    <a:pt x="250460" y="250460"/>
                  </a:lnTo>
                  <a:lnTo>
                    <a:pt x="0" y="250460"/>
                  </a:lnTo>
                  <a:lnTo>
                    <a:pt x="0" y="0"/>
                  </a:lnTo>
                  <a:close/>
                </a:path>
              </a:pathLst>
            </a:custGeom>
            <a:blipFill>
              <a:blip r:embed="rId14"/>
              <a:stretch>
                <a:fillRect l="0" t="0" r="0" b="0"/>
              </a:stretch>
            </a:blipFill>
          </p:spPr>
        </p:sp>
        <p:sp>
          <p:nvSpPr>
            <p:cNvPr name="Freeform 25" id="25"/>
            <p:cNvSpPr/>
            <p:nvPr/>
          </p:nvSpPr>
          <p:spPr>
            <a:xfrm flipH="false" flipV="false" rot="2417832">
              <a:off x="1496202" y="855834"/>
              <a:ext cx="339431" cy="286814"/>
            </a:xfrm>
            <a:custGeom>
              <a:avLst/>
              <a:gdLst/>
              <a:ahLst/>
              <a:cxnLst/>
              <a:rect r="r" b="b" t="t" l="l"/>
              <a:pathLst>
                <a:path h="286814" w="339431">
                  <a:moveTo>
                    <a:pt x="0" y="0"/>
                  </a:moveTo>
                  <a:lnTo>
                    <a:pt x="339431" y="0"/>
                  </a:lnTo>
                  <a:lnTo>
                    <a:pt x="339431" y="286814"/>
                  </a:lnTo>
                  <a:lnTo>
                    <a:pt x="0" y="2868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2157052">
              <a:off x="1142699" y="1435344"/>
              <a:ext cx="165661" cy="175218"/>
            </a:xfrm>
            <a:custGeom>
              <a:avLst/>
              <a:gdLst/>
              <a:ahLst/>
              <a:cxnLst/>
              <a:rect r="r" b="b" t="t" l="l"/>
              <a:pathLst>
                <a:path h="175218" w="165661">
                  <a:moveTo>
                    <a:pt x="0" y="0"/>
                  </a:moveTo>
                  <a:lnTo>
                    <a:pt x="165660" y="0"/>
                  </a:lnTo>
                  <a:lnTo>
                    <a:pt x="165660" y="175218"/>
                  </a:lnTo>
                  <a:lnTo>
                    <a:pt x="0" y="1752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7" id="27"/>
            <p:cNvSpPr txBox="true"/>
            <p:nvPr/>
          </p:nvSpPr>
          <p:spPr>
            <a:xfrm rot="2325946">
              <a:off x="1412299" y="1083703"/>
              <a:ext cx="207992" cy="202262"/>
            </a:xfrm>
            <a:prstGeom prst="rect">
              <a:avLst/>
            </a:prstGeom>
          </p:spPr>
          <p:txBody>
            <a:bodyPr anchor="t" rtlCol="false" tIns="0" lIns="0" bIns="0" rIns="0">
              <a:spAutoFit/>
            </a:bodyPr>
            <a:lstStyle/>
            <a:p>
              <a:pPr algn="ctr">
                <a:lnSpc>
                  <a:spcPts val="1146"/>
                </a:lnSpc>
                <a:spcBef>
                  <a:spcPct val="0"/>
                </a:spcBef>
              </a:pPr>
              <a:r>
                <a:rPr lang="en-US" b="true" sz="818">
                  <a:solidFill>
                    <a:srgbClr val="FFFFFF"/>
                  </a:solidFill>
                  <a:latin typeface="Times New Roman Bold"/>
                  <a:ea typeface="Times New Roman Bold"/>
                  <a:cs typeface="Times New Roman Bold"/>
                  <a:sym typeface="Times New Roman Bold"/>
                </a:rPr>
                <a:t>137</a:t>
              </a:r>
            </a:p>
          </p:txBody>
        </p:sp>
        <p:sp>
          <p:nvSpPr>
            <p:cNvPr name="TextBox 28" id="28"/>
            <p:cNvSpPr txBox="true"/>
            <p:nvPr/>
          </p:nvSpPr>
          <p:spPr>
            <a:xfrm rot="2395563">
              <a:off x="1341134" y="1182779"/>
              <a:ext cx="223526" cy="130149"/>
            </a:xfrm>
            <a:prstGeom prst="rect">
              <a:avLst/>
            </a:prstGeom>
          </p:spPr>
          <p:txBody>
            <a:bodyPr anchor="t" rtlCol="false" tIns="0" lIns="0" bIns="0" rIns="0">
              <a:spAutoFit/>
            </a:bodyPr>
            <a:lstStyle/>
            <a:p>
              <a:pPr algn="ctr">
                <a:lnSpc>
                  <a:spcPts val="740"/>
                </a:lnSpc>
                <a:spcBef>
                  <a:spcPct val="0"/>
                </a:spcBef>
              </a:pPr>
              <a:r>
                <a:rPr lang="en-US" b="true" sz="529">
                  <a:solidFill>
                    <a:srgbClr val="AFC1C7"/>
                  </a:solidFill>
                  <a:latin typeface="Times New Roman Bold"/>
                  <a:ea typeface="Times New Roman Bold"/>
                  <a:cs typeface="Times New Roman Bold"/>
                  <a:sym typeface="Times New Roman Bold"/>
                </a:rPr>
                <a:t>bpm</a:t>
              </a:r>
            </a:p>
          </p:txBody>
        </p:sp>
        <p:sp>
          <p:nvSpPr>
            <p:cNvPr name="TextBox 29" id="29"/>
            <p:cNvSpPr txBox="true"/>
            <p:nvPr/>
          </p:nvSpPr>
          <p:spPr>
            <a:xfrm rot="2397585">
              <a:off x="1189393" y="1304841"/>
              <a:ext cx="360398" cy="188195"/>
            </a:xfrm>
            <a:prstGeom prst="rect">
              <a:avLst/>
            </a:prstGeom>
          </p:spPr>
          <p:txBody>
            <a:bodyPr anchor="t" rtlCol="false" tIns="0" lIns="0" bIns="0" rIns="0">
              <a:spAutoFit/>
            </a:bodyPr>
            <a:lstStyle/>
            <a:p>
              <a:pPr algn="l">
                <a:lnSpc>
                  <a:spcPts val="598"/>
                </a:lnSpc>
              </a:pPr>
              <a:r>
                <a:rPr lang="en-US" sz="427" b="true">
                  <a:solidFill>
                    <a:srgbClr val="FAFAFA"/>
                  </a:solidFill>
                  <a:latin typeface="Times New Roman Bold"/>
                  <a:ea typeface="Times New Roman Bold"/>
                  <a:cs typeface="Times New Roman Bold"/>
                  <a:sym typeface="Times New Roman Bold"/>
                </a:rPr>
                <a:t>Heart Rate</a:t>
              </a:r>
            </a:p>
            <a:p>
              <a:pPr algn="l">
                <a:lnSpc>
                  <a:spcPts val="598"/>
                </a:lnSpc>
                <a:spcBef>
                  <a:spcPct val="0"/>
                </a:spcBef>
              </a:pPr>
              <a:r>
                <a:rPr lang="en-US" b="true" sz="427">
                  <a:solidFill>
                    <a:srgbClr val="FAFAFA"/>
                  </a:solidFill>
                  <a:latin typeface="Times New Roman Bold"/>
                  <a:ea typeface="Times New Roman Bold"/>
                  <a:cs typeface="Times New Roman Bold"/>
                  <a:sym typeface="Times New Roman Bold"/>
                </a:rPr>
                <a:t>is too high</a:t>
              </a:r>
            </a:p>
          </p:txBody>
        </p:sp>
      </p:grpSp>
      <p:sp>
        <p:nvSpPr>
          <p:cNvPr name="TextBox 30" id="30"/>
          <p:cNvSpPr txBox="true"/>
          <p:nvPr/>
        </p:nvSpPr>
        <p:spPr>
          <a:xfrm rot="0">
            <a:off x="6352177" y="233154"/>
            <a:ext cx="6577244" cy="530570"/>
          </a:xfrm>
          <a:prstGeom prst="rect">
            <a:avLst/>
          </a:prstGeom>
        </p:spPr>
        <p:txBody>
          <a:bodyPr anchor="t" rtlCol="false" tIns="0" lIns="0" bIns="0" rIns="0">
            <a:spAutoFit/>
          </a:bodyPr>
          <a:lstStyle/>
          <a:p>
            <a:pPr algn="l">
              <a:lnSpc>
                <a:spcPts val="4355"/>
              </a:lnSpc>
              <a:spcBef>
                <a:spcPct val="0"/>
              </a:spcBef>
            </a:pPr>
            <a:r>
              <a:rPr lang="en-US" sz="3111" u="sng">
                <a:solidFill>
                  <a:srgbClr val="08C07A"/>
                </a:solidFill>
                <a:latin typeface="Anton"/>
                <a:ea typeface="Anton"/>
                <a:cs typeface="Anton"/>
                <a:sym typeface="Anton"/>
              </a:rPr>
              <a:t>Smart Integration with Vehicle System: </a:t>
            </a:r>
          </a:p>
        </p:txBody>
      </p:sp>
      <p:sp>
        <p:nvSpPr>
          <p:cNvPr name="TextBox 31" id="31"/>
          <p:cNvSpPr txBox="true"/>
          <p:nvPr/>
        </p:nvSpPr>
        <p:spPr>
          <a:xfrm rot="0">
            <a:off x="5106107" y="933450"/>
            <a:ext cx="9738066" cy="930000"/>
          </a:xfrm>
          <a:prstGeom prst="rect">
            <a:avLst/>
          </a:prstGeom>
        </p:spPr>
        <p:txBody>
          <a:bodyPr anchor="t" rtlCol="false" tIns="0" lIns="0" bIns="0" rIns="0">
            <a:spAutoFit/>
          </a:bodyPr>
          <a:lstStyle/>
          <a:p>
            <a:pPr algn="l">
              <a:lnSpc>
                <a:spcPts val="3544"/>
              </a:lnSpc>
              <a:spcBef>
                <a:spcPct val="0"/>
              </a:spcBef>
            </a:pPr>
            <a:r>
              <a:rPr lang="en-US" b="true" sz="2531">
                <a:solidFill>
                  <a:srgbClr val="000000"/>
                </a:solidFill>
                <a:latin typeface="Times New Roman Bold"/>
                <a:ea typeface="Times New Roman Bold"/>
                <a:cs typeface="Times New Roman Bold"/>
                <a:sym typeface="Times New Roman Bold"/>
              </a:rPr>
              <a:t>The WRIST BELT connects seamlessly with the car’s onboard computer </a:t>
            </a:r>
          </a:p>
          <a:p>
            <a:pPr algn="l">
              <a:lnSpc>
                <a:spcPts val="3544"/>
              </a:lnSpc>
              <a:spcBef>
                <a:spcPct val="0"/>
              </a:spcBef>
            </a:pPr>
            <a:r>
              <a:rPr lang="en-US" b="true" sz="2531">
                <a:solidFill>
                  <a:srgbClr val="000000"/>
                </a:solidFill>
                <a:latin typeface="Times New Roman Bold"/>
                <a:ea typeface="Times New Roman Bold"/>
                <a:cs typeface="Times New Roman Bold"/>
                <a:sym typeface="Times New Roman Bold"/>
              </a:rPr>
              <a:t>to manage alerts and execute responses based on the driver’s health data.</a:t>
            </a:r>
          </a:p>
        </p:txBody>
      </p:sp>
      <p:sp>
        <p:nvSpPr>
          <p:cNvPr name="TextBox 32" id="32"/>
          <p:cNvSpPr txBox="true"/>
          <p:nvPr/>
        </p:nvSpPr>
        <p:spPr>
          <a:xfrm rot="0">
            <a:off x="17259300" y="914400"/>
            <a:ext cx="558998" cy="7959690"/>
          </a:xfrm>
          <a:prstGeom prst="rect">
            <a:avLst/>
          </a:prstGeom>
        </p:spPr>
        <p:txBody>
          <a:bodyPr anchor="t" rtlCol="false" tIns="0" lIns="0" bIns="0" rIns="0">
            <a:spAutoFit/>
          </a:bodyPr>
          <a:lstStyle/>
          <a:p>
            <a:pPr algn="l">
              <a:lnSpc>
                <a:spcPts val="7001"/>
              </a:lnSpc>
            </a:pPr>
            <a:r>
              <a:rPr lang="en-US" sz="5001">
                <a:solidFill>
                  <a:srgbClr val="FFFFFF"/>
                </a:solidFill>
                <a:latin typeface="HK Modular"/>
                <a:ea typeface="HK Modular"/>
                <a:cs typeface="HK Modular"/>
                <a:sym typeface="HK Modular"/>
              </a:rPr>
              <a:t>W</a:t>
            </a:r>
          </a:p>
          <a:p>
            <a:pPr algn="l">
              <a:lnSpc>
                <a:spcPts val="7001"/>
              </a:lnSpc>
            </a:pPr>
            <a:r>
              <a:rPr lang="en-US" sz="5001">
                <a:solidFill>
                  <a:srgbClr val="FFFFFF"/>
                </a:solidFill>
                <a:latin typeface="HK Modular"/>
                <a:ea typeface="HK Modular"/>
                <a:cs typeface="HK Modular"/>
                <a:sym typeface="HK Modular"/>
              </a:rPr>
              <a:t>R</a:t>
            </a:r>
          </a:p>
          <a:p>
            <a:pPr algn="l">
              <a:lnSpc>
                <a:spcPts val="7001"/>
              </a:lnSpc>
            </a:pPr>
            <a:r>
              <a:rPr lang="en-US" sz="5001">
                <a:solidFill>
                  <a:srgbClr val="FFFFFF"/>
                </a:solidFill>
                <a:latin typeface="HK Modular"/>
                <a:ea typeface="HK Modular"/>
                <a:cs typeface="HK Modular"/>
                <a:sym typeface="HK Modular"/>
              </a:rPr>
              <a:t>I</a:t>
            </a:r>
          </a:p>
          <a:p>
            <a:pPr algn="l">
              <a:lnSpc>
                <a:spcPts val="7001"/>
              </a:lnSpc>
            </a:pPr>
            <a:r>
              <a:rPr lang="en-US" sz="5001">
                <a:solidFill>
                  <a:srgbClr val="FFFFFF"/>
                </a:solidFill>
                <a:latin typeface="HK Modular"/>
                <a:ea typeface="HK Modular"/>
                <a:cs typeface="HK Modular"/>
                <a:sym typeface="HK Modular"/>
              </a:rPr>
              <a:t>S</a:t>
            </a:r>
          </a:p>
          <a:p>
            <a:pPr algn="l">
              <a:lnSpc>
                <a:spcPts val="7001"/>
              </a:lnSpc>
            </a:pPr>
            <a:r>
              <a:rPr lang="en-US" sz="5001">
                <a:solidFill>
                  <a:srgbClr val="FFFFFF"/>
                </a:solidFill>
                <a:latin typeface="HK Modular"/>
                <a:ea typeface="HK Modular"/>
                <a:cs typeface="HK Modular"/>
                <a:sym typeface="HK Modular"/>
              </a:rPr>
              <a:t>T</a:t>
            </a:r>
          </a:p>
          <a:p>
            <a:pPr algn="l">
              <a:lnSpc>
                <a:spcPts val="7001"/>
              </a:lnSpc>
            </a:pPr>
            <a:r>
              <a:rPr lang="en-US" sz="5001">
                <a:solidFill>
                  <a:srgbClr val="FFFFFF"/>
                </a:solidFill>
                <a:latin typeface="HK Modular"/>
                <a:ea typeface="HK Modular"/>
                <a:cs typeface="HK Modular"/>
                <a:sym typeface="HK Modular"/>
              </a:rPr>
              <a:t>B</a:t>
            </a:r>
          </a:p>
          <a:p>
            <a:pPr algn="l">
              <a:lnSpc>
                <a:spcPts val="7001"/>
              </a:lnSpc>
            </a:pPr>
            <a:r>
              <a:rPr lang="en-US" sz="5001">
                <a:solidFill>
                  <a:srgbClr val="FFFFFF"/>
                </a:solidFill>
                <a:latin typeface="HK Modular"/>
                <a:ea typeface="HK Modular"/>
                <a:cs typeface="HK Modular"/>
                <a:sym typeface="HK Modular"/>
              </a:rPr>
              <a:t>E</a:t>
            </a:r>
          </a:p>
          <a:p>
            <a:pPr algn="l">
              <a:lnSpc>
                <a:spcPts val="7001"/>
              </a:lnSpc>
            </a:pPr>
            <a:r>
              <a:rPr lang="en-US" sz="5001">
                <a:solidFill>
                  <a:srgbClr val="FFFFFF"/>
                </a:solidFill>
                <a:latin typeface="HK Modular"/>
                <a:ea typeface="HK Modular"/>
                <a:cs typeface="HK Modular"/>
                <a:sym typeface="HK Modular"/>
              </a:rPr>
              <a:t>L</a:t>
            </a:r>
          </a:p>
          <a:p>
            <a:pPr algn="l">
              <a:lnSpc>
                <a:spcPts val="7001"/>
              </a:lnSpc>
              <a:spcBef>
                <a:spcPct val="0"/>
              </a:spcBef>
            </a:pPr>
            <a:r>
              <a:rPr lang="en-US" sz="5001">
                <a:solidFill>
                  <a:srgbClr val="FFFFFF"/>
                </a:solidFill>
                <a:latin typeface="HK Modular"/>
                <a:ea typeface="HK Modular"/>
                <a:cs typeface="HK Modular"/>
                <a:sym typeface="HK Modular"/>
              </a:rPr>
              <a:t>T</a:t>
            </a:r>
          </a:p>
        </p:txBody>
      </p:sp>
      <p:sp>
        <p:nvSpPr>
          <p:cNvPr name="TextBox 33" id="33"/>
          <p:cNvSpPr txBox="true"/>
          <p:nvPr/>
        </p:nvSpPr>
        <p:spPr>
          <a:xfrm rot="0">
            <a:off x="2998727" y="7700530"/>
            <a:ext cx="13284144" cy="1241405"/>
          </a:xfrm>
          <a:prstGeom prst="rect">
            <a:avLst/>
          </a:prstGeom>
        </p:spPr>
        <p:txBody>
          <a:bodyPr anchor="t" rtlCol="false" tIns="0" lIns="0" bIns="0" rIns="0">
            <a:spAutoFit/>
          </a:bodyPr>
          <a:lstStyle/>
          <a:p>
            <a:pPr algn="l">
              <a:lnSpc>
                <a:spcPts val="4960"/>
              </a:lnSpc>
              <a:spcBef>
                <a:spcPct val="0"/>
              </a:spcBef>
            </a:pPr>
            <a:r>
              <a:rPr lang="en-US" sz="3543">
                <a:solidFill>
                  <a:srgbClr val="FFFFFF"/>
                </a:solidFill>
                <a:latin typeface="Archivo Black"/>
                <a:ea typeface="Archivo Black"/>
                <a:cs typeface="Archivo Black"/>
                <a:sym typeface="Archivo Black"/>
              </a:rPr>
              <a:t>It continuously monitors essential health parameters, such as blood pressure (BP) and heart rate (HR).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583874" y="1868298"/>
            <a:ext cx="5609057" cy="7567025"/>
            <a:chOff x="0" y="0"/>
            <a:chExt cx="7478743" cy="10089366"/>
          </a:xfrm>
        </p:grpSpPr>
        <p:sp>
          <p:nvSpPr>
            <p:cNvPr name="Freeform 3" id="3"/>
            <p:cNvSpPr/>
            <p:nvPr/>
          </p:nvSpPr>
          <p:spPr>
            <a:xfrm flipH="false" flipV="false" rot="0">
              <a:off x="0" y="0"/>
              <a:ext cx="7478743" cy="10089366"/>
            </a:xfrm>
            <a:custGeom>
              <a:avLst/>
              <a:gdLst/>
              <a:ahLst/>
              <a:cxnLst/>
              <a:rect r="r" b="b" t="t" l="l"/>
              <a:pathLst>
                <a:path h="10089366" w="7478743">
                  <a:moveTo>
                    <a:pt x="0" y="0"/>
                  </a:moveTo>
                  <a:lnTo>
                    <a:pt x="7478743" y="0"/>
                  </a:lnTo>
                  <a:lnTo>
                    <a:pt x="7478743" y="10089366"/>
                  </a:lnTo>
                  <a:lnTo>
                    <a:pt x="0" y="10089366"/>
                  </a:lnTo>
                  <a:lnTo>
                    <a:pt x="0" y="0"/>
                  </a:lnTo>
                  <a:close/>
                </a:path>
              </a:pathLst>
            </a:custGeom>
            <a:blipFill>
              <a:blip r:embed="rId2"/>
              <a:stretch>
                <a:fillRect l="0" t="0" r="0" b="0"/>
              </a:stretch>
            </a:blipFill>
          </p:spPr>
        </p:sp>
        <p:sp>
          <p:nvSpPr>
            <p:cNvPr name="Freeform 4" id="4"/>
            <p:cNvSpPr/>
            <p:nvPr/>
          </p:nvSpPr>
          <p:spPr>
            <a:xfrm flipH="false" flipV="false" rot="717883">
              <a:off x="1242660" y="1388035"/>
              <a:ext cx="1946606" cy="6404849"/>
            </a:xfrm>
            <a:custGeom>
              <a:avLst/>
              <a:gdLst/>
              <a:ahLst/>
              <a:cxnLst/>
              <a:rect r="r" b="b" t="t" l="l"/>
              <a:pathLst>
                <a:path h="6404849" w="1946606">
                  <a:moveTo>
                    <a:pt x="0" y="0"/>
                  </a:moveTo>
                  <a:lnTo>
                    <a:pt x="1946606" y="0"/>
                  </a:lnTo>
                  <a:lnTo>
                    <a:pt x="1946606" y="6404848"/>
                  </a:lnTo>
                  <a:lnTo>
                    <a:pt x="0" y="6404848"/>
                  </a:lnTo>
                  <a:lnTo>
                    <a:pt x="0" y="0"/>
                  </a:lnTo>
                  <a:close/>
                </a:path>
              </a:pathLst>
            </a:custGeom>
            <a:blipFill>
              <a:blip r:embed="rId3"/>
              <a:stretch>
                <a:fillRect l="-52851" t="0" r="-99675" b="0"/>
              </a:stretch>
            </a:blipFill>
          </p:spPr>
        </p:sp>
        <p:sp>
          <p:nvSpPr>
            <p:cNvPr name="Freeform 5" id="5"/>
            <p:cNvSpPr/>
            <p:nvPr/>
          </p:nvSpPr>
          <p:spPr>
            <a:xfrm flipH="false" flipV="false" rot="598436">
              <a:off x="1165317" y="6237514"/>
              <a:ext cx="1023278" cy="1023278"/>
            </a:xfrm>
            <a:custGeom>
              <a:avLst/>
              <a:gdLst/>
              <a:ahLst/>
              <a:cxnLst/>
              <a:rect r="r" b="b" t="t" l="l"/>
              <a:pathLst>
                <a:path h="1023278" w="1023278">
                  <a:moveTo>
                    <a:pt x="0" y="0"/>
                  </a:moveTo>
                  <a:lnTo>
                    <a:pt x="1023278" y="0"/>
                  </a:lnTo>
                  <a:lnTo>
                    <a:pt x="1023278" y="1023278"/>
                  </a:lnTo>
                  <a:lnTo>
                    <a:pt x="0" y="1023278"/>
                  </a:lnTo>
                  <a:lnTo>
                    <a:pt x="0" y="0"/>
                  </a:lnTo>
                  <a:close/>
                </a:path>
              </a:pathLst>
            </a:custGeom>
            <a:blipFill>
              <a:blip r:embed="rId4">
                <a:alphaModFix amt="70000"/>
              </a:blip>
              <a:stretch>
                <a:fillRect l="0" t="0" r="0" b="0"/>
              </a:stretch>
            </a:blipFill>
          </p:spPr>
        </p:sp>
        <p:sp>
          <p:nvSpPr>
            <p:cNvPr name="Freeform 6" id="6"/>
            <p:cNvSpPr/>
            <p:nvPr/>
          </p:nvSpPr>
          <p:spPr>
            <a:xfrm flipH="false" flipV="false" rot="-4614377">
              <a:off x="3323098" y="3330791"/>
              <a:ext cx="1442030" cy="663630"/>
            </a:xfrm>
            <a:custGeom>
              <a:avLst/>
              <a:gdLst/>
              <a:ahLst/>
              <a:cxnLst/>
              <a:rect r="r" b="b" t="t" l="l"/>
              <a:pathLst>
                <a:path h="663630" w="1442030">
                  <a:moveTo>
                    <a:pt x="0" y="0"/>
                  </a:moveTo>
                  <a:lnTo>
                    <a:pt x="1442030" y="0"/>
                  </a:lnTo>
                  <a:lnTo>
                    <a:pt x="1442030" y="663630"/>
                  </a:lnTo>
                  <a:lnTo>
                    <a:pt x="0" y="663630"/>
                  </a:lnTo>
                  <a:lnTo>
                    <a:pt x="0" y="0"/>
                  </a:lnTo>
                  <a:close/>
                </a:path>
              </a:pathLst>
            </a:custGeom>
            <a:blipFill>
              <a:blip r:embed="rId5"/>
              <a:stretch>
                <a:fillRect l="0" t="-24001" r="0" b="-38969"/>
              </a:stretch>
            </a:blipFill>
          </p:spPr>
        </p:sp>
        <p:sp>
          <p:nvSpPr>
            <p:cNvPr name="Freeform 7" id="7"/>
            <p:cNvSpPr/>
            <p:nvPr/>
          </p:nvSpPr>
          <p:spPr>
            <a:xfrm flipH="false" flipV="false" rot="763003">
              <a:off x="1977178" y="2050051"/>
              <a:ext cx="1222045" cy="1032610"/>
            </a:xfrm>
            <a:custGeom>
              <a:avLst/>
              <a:gdLst/>
              <a:ahLst/>
              <a:cxnLst/>
              <a:rect r="r" b="b" t="t" l="l"/>
              <a:pathLst>
                <a:path h="1032610" w="1222045">
                  <a:moveTo>
                    <a:pt x="0" y="0"/>
                  </a:moveTo>
                  <a:lnTo>
                    <a:pt x="1222045" y="0"/>
                  </a:lnTo>
                  <a:lnTo>
                    <a:pt x="1222045" y="1032610"/>
                  </a:lnTo>
                  <a:lnTo>
                    <a:pt x="0" y="1032610"/>
                  </a:lnTo>
                  <a:lnTo>
                    <a:pt x="0" y="0"/>
                  </a:lnTo>
                  <a:close/>
                </a:path>
              </a:pathLst>
            </a:custGeom>
            <a:blipFill>
              <a:blip r:embed="rId6">
                <a:alphaModFix amt="85000"/>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776348">
              <a:off x="1533881" y="5037624"/>
              <a:ext cx="753517" cy="796989"/>
            </a:xfrm>
            <a:custGeom>
              <a:avLst/>
              <a:gdLst/>
              <a:ahLst/>
              <a:cxnLst/>
              <a:rect r="r" b="b" t="t" l="l"/>
              <a:pathLst>
                <a:path h="796989" w="753517">
                  <a:moveTo>
                    <a:pt x="0" y="0"/>
                  </a:moveTo>
                  <a:lnTo>
                    <a:pt x="753517" y="0"/>
                  </a:lnTo>
                  <a:lnTo>
                    <a:pt x="753517" y="796989"/>
                  </a:lnTo>
                  <a:lnTo>
                    <a:pt x="0" y="7969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834556">
              <a:off x="1912346" y="2968217"/>
              <a:ext cx="946063" cy="899100"/>
            </a:xfrm>
            <a:prstGeom prst="rect">
              <a:avLst/>
            </a:prstGeom>
          </p:spPr>
          <p:txBody>
            <a:bodyPr anchor="t" rtlCol="false" tIns="0" lIns="0" bIns="0" rIns="0">
              <a:spAutoFit/>
            </a:bodyPr>
            <a:lstStyle/>
            <a:p>
              <a:pPr algn="ctr">
                <a:lnSpc>
                  <a:spcPts val="5213"/>
                </a:lnSpc>
                <a:spcBef>
                  <a:spcPct val="0"/>
                </a:spcBef>
              </a:pPr>
              <a:r>
                <a:rPr lang="en-US" b="true" sz="3724">
                  <a:solidFill>
                    <a:srgbClr val="FFFFFF"/>
                  </a:solidFill>
                  <a:latin typeface="Times New Roman Bold"/>
                  <a:ea typeface="Times New Roman Bold"/>
                  <a:cs typeface="Times New Roman Bold"/>
                  <a:sym typeface="Times New Roman Bold"/>
                </a:rPr>
                <a:t>137</a:t>
              </a:r>
            </a:p>
          </p:txBody>
        </p:sp>
        <p:sp>
          <p:nvSpPr>
            <p:cNvPr name="TextBox 10" id="10"/>
            <p:cNvSpPr txBox="true"/>
            <p:nvPr/>
          </p:nvSpPr>
          <p:spPr>
            <a:xfrm rot="790569">
              <a:off x="1753800" y="3556010"/>
              <a:ext cx="1016723" cy="557265"/>
            </a:xfrm>
            <a:prstGeom prst="rect">
              <a:avLst/>
            </a:prstGeom>
          </p:spPr>
          <p:txBody>
            <a:bodyPr anchor="t" rtlCol="false" tIns="0" lIns="0" bIns="0" rIns="0">
              <a:spAutoFit/>
            </a:bodyPr>
            <a:lstStyle/>
            <a:p>
              <a:pPr algn="ctr">
                <a:lnSpc>
                  <a:spcPts val="3370"/>
                </a:lnSpc>
                <a:spcBef>
                  <a:spcPct val="0"/>
                </a:spcBef>
              </a:pPr>
              <a:r>
                <a:rPr lang="en-US" b="true" sz="2407">
                  <a:solidFill>
                    <a:srgbClr val="AFC1C7"/>
                  </a:solidFill>
                  <a:latin typeface="Times New Roman Bold"/>
                  <a:ea typeface="Times New Roman Bold"/>
                  <a:cs typeface="Times New Roman Bold"/>
                  <a:sym typeface="Times New Roman Bold"/>
                </a:rPr>
                <a:t>bpm</a:t>
              </a:r>
            </a:p>
          </p:txBody>
        </p:sp>
        <p:sp>
          <p:nvSpPr>
            <p:cNvPr name="TextBox 11" id="11"/>
            <p:cNvSpPr txBox="true"/>
            <p:nvPr/>
          </p:nvSpPr>
          <p:spPr>
            <a:xfrm rot="832459">
              <a:off x="1526632" y="4131393"/>
              <a:ext cx="1410828" cy="775629"/>
            </a:xfrm>
            <a:prstGeom prst="rect">
              <a:avLst/>
            </a:prstGeom>
          </p:spPr>
          <p:txBody>
            <a:bodyPr anchor="t" rtlCol="false" tIns="0" lIns="0" bIns="0" rIns="0">
              <a:spAutoFit/>
            </a:bodyPr>
            <a:lstStyle/>
            <a:p>
              <a:pPr algn="l">
                <a:lnSpc>
                  <a:spcPts val="2344"/>
                </a:lnSpc>
              </a:pPr>
              <a:r>
                <a:rPr lang="en-US" sz="1674" b="true">
                  <a:solidFill>
                    <a:srgbClr val="FAFAFA"/>
                  </a:solidFill>
                  <a:latin typeface="Times New Roman Bold"/>
                  <a:ea typeface="Times New Roman Bold"/>
                  <a:cs typeface="Times New Roman Bold"/>
                  <a:sym typeface="Times New Roman Bold"/>
                </a:rPr>
                <a:t>Heart Rate</a:t>
              </a:r>
            </a:p>
            <a:p>
              <a:pPr algn="l">
                <a:lnSpc>
                  <a:spcPts val="2344"/>
                </a:lnSpc>
                <a:spcBef>
                  <a:spcPct val="0"/>
                </a:spcBef>
              </a:pPr>
              <a:r>
                <a:rPr lang="en-US" b="true" sz="1674">
                  <a:solidFill>
                    <a:srgbClr val="FAFAFA"/>
                  </a:solidFill>
                  <a:latin typeface="Times New Roman Bold"/>
                  <a:ea typeface="Times New Roman Bold"/>
                  <a:cs typeface="Times New Roman Bold"/>
                  <a:sym typeface="Times New Roman Bold"/>
                </a:rPr>
                <a:t>is too high</a:t>
              </a:r>
            </a:p>
          </p:txBody>
        </p:sp>
      </p:grpSp>
      <p:grpSp>
        <p:nvGrpSpPr>
          <p:cNvPr name="Group 12" id="12"/>
          <p:cNvGrpSpPr/>
          <p:nvPr/>
        </p:nvGrpSpPr>
        <p:grpSpPr>
          <a:xfrm rot="0">
            <a:off x="14324077" y="-5413"/>
            <a:ext cx="4147644" cy="5657223"/>
            <a:chOff x="0" y="0"/>
            <a:chExt cx="5530192" cy="7542964"/>
          </a:xfrm>
        </p:grpSpPr>
        <p:sp>
          <p:nvSpPr>
            <p:cNvPr name="Freeform 13" id="13"/>
            <p:cNvSpPr/>
            <p:nvPr/>
          </p:nvSpPr>
          <p:spPr>
            <a:xfrm flipH="false" flipV="false" rot="0">
              <a:off x="0" y="0"/>
              <a:ext cx="5530192" cy="7542964"/>
            </a:xfrm>
            <a:custGeom>
              <a:avLst/>
              <a:gdLst/>
              <a:ahLst/>
              <a:cxnLst/>
              <a:rect r="r" b="b" t="t" l="l"/>
              <a:pathLst>
                <a:path h="7542964" w="5530192">
                  <a:moveTo>
                    <a:pt x="0" y="0"/>
                  </a:moveTo>
                  <a:lnTo>
                    <a:pt x="5530192" y="0"/>
                  </a:lnTo>
                  <a:lnTo>
                    <a:pt x="5530192" y="7542964"/>
                  </a:lnTo>
                  <a:lnTo>
                    <a:pt x="0" y="7542964"/>
                  </a:lnTo>
                  <a:lnTo>
                    <a:pt x="0" y="0"/>
                  </a:lnTo>
                  <a:close/>
                </a:path>
              </a:pathLst>
            </a:custGeom>
            <a:blipFill>
              <a:blip r:embed="rId10"/>
              <a:stretch>
                <a:fillRect l="0" t="0" r="-2467" b="0"/>
              </a:stretch>
            </a:blipFill>
          </p:spPr>
        </p:sp>
        <p:sp>
          <p:nvSpPr>
            <p:cNvPr name="Freeform 14" id="14"/>
            <p:cNvSpPr/>
            <p:nvPr/>
          </p:nvSpPr>
          <p:spPr>
            <a:xfrm flipH="false" flipV="false" rot="371302">
              <a:off x="1793331" y="1435843"/>
              <a:ext cx="821639" cy="821639"/>
            </a:xfrm>
            <a:custGeom>
              <a:avLst/>
              <a:gdLst/>
              <a:ahLst/>
              <a:cxnLst/>
              <a:rect r="r" b="b" t="t" l="l"/>
              <a:pathLst>
                <a:path h="821639" w="821639">
                  <a:moveTo>
                    <a:pt x="0" y="0"/>
                  </a:moveTo>
                  <a:lnTo>
                    <a:pt x="821639" y="0"/>
                  </a:lnTo>
                  <a:lnTo>
                    <a:pt x="821639" y="821639"/>
                  </a:lnTo>
                  <a:lnTo>
                    <a:pt x="0" y="821639"/>
                  </a:lnTo>
                  <a:lnTo>
                    <a:pt x="0" y="0"/>
                  </a:lnTo>
                  <a:close/>
                </a:path>
              </a:pathLst>
            </a:custGeom>
            <a:blipFill>
              <a:blip r:embed="rId11"/>
              <a:stretch>
                <a:fillRect l="0" t="0" r="0" b="0"/>
              </a:stretch>
            </a:blipFill>
          </p:spPr>
        </p:sp>
      </p:grpSp>
      <p:grpSp>
        <p:nvGrpSpPr>
          <p:cNvPr name="Group 15" id="15"/>
          <p:cNvGrpSpPr/>
          <p:nvPr/>
        </p:nvGrpSpPr>
        <p:grpSpPr>
          <a:xfrm rot="0">
            <a:off x="10625819" y="3883287"/>
            <a:ext cx="3698258" cy="796998"/>
            <a:chOff x="0" y="0"/>
            <a:chExt cx="4931010" cy="1062664"/>
          </a:xfrm>
        </p:grpSpPr>
        <p:sp>
          <p:nvSpPr>
            <p:cNvPr name="TextBox 16" id="16"/>
            <p:cNvSpPr txBox="true"/>
            <p:nvPr/>
          </p:nvSpPr>
          <p:spPr>
            <a:xfrm rot="0">
              <a:off x="1148772" y="-76200"/>
              <a:ext cx="3782238" cy="1138864"/>
            </a:xfrm>
            <a:prstGeom prst="rect">
              <a:avLst/>
            </a:prstGeom>
          </p:spPr>
          <p:txBody>
            <a:bodyPr anchor="t" rtlCol="false" tIns="0" lIns="0" bIns="0" rIns="0">
              <a:spAutoFit/>
            </a:bodyPr>
            <a:lstStyle/>
            <a:p>
              <a:pPr algn="l">
                <a:lnSpc>
                  <a:spcPts val="3416"/>
                </a:lnSpc>
              </a:pPr>
              <a:r>
                <a:rPr lang="en-US" sz="2440" i="true">
                  <a:solidFill>
                    <a:srgbClr val="FFFFFF"/>
                  </a:solidFill>
                  <a:latin typeface="Poppins Italics"/>
                  <a:ea typeface="Poppins Italics"/>
                  <a:cs typeface="Poppins Italics"/>
                  <a:sym typeface="Poppins Italics"/>
                </a:rPr>
                <a:t>24/7 health</a:t>
              </a:r>
            </a:p>
            <a:p>
              <a:pPr algn="l">
                <a:lnSpc>
                  <a:spcPts val="3416"/>
                </a:lnSpc>
                <a:spcBef>
                  <a:spcPct val="0"/>
                </a:spcBef>
              </a:pPr>
              <a:r>
                <a:rPr lang="en-US" sz="2440" i="true">
                  <a:solidFill>
                    <a:srgbClr val="FFFFFF"/>
                  </a:solidFill>
                  <a:latin typeface="Poppins Italics"/>
                  <a:ea typeface="Poppins Italics"/>
                  <a:cs typeface="Poppins Italics"/>
                  <a:sym typeface="Poppins Italics"/>
                </a:rPr>
                <a:t>monitoring</a:t>
              </a:r>
            </a:p>
          </p:txBody>
        </p:sp>
        <p:sp>
          <p:nvSpPr>
            <p:cNvPr name="Freeform 17" id="17"/>
            <p:cNvSpPr/>
            <p:nvPr/>
          </p:nvSpPr>
          <p:spPr>
            <a:xfrm flipH="false" flipV="false" rot="0">
              <a:off x="0" y="136953"/>
              <a:ext cx="933458" cy="788758"/>
            </a:xfrm>
            <a:custGeom>
              <a:avLst/>
              <a:gdLst/>
              <a:ahLst/>
              <a:cxnLst/>
              <a:rect r="r" b="b" t="t" l="l"/>
              <a:pathLst>
                <a:path h="788758" w="933458">
                  <a:moveTo>
                    <a:pt x="0" y="0"/>
                  </a:moveTo>
                  <a:lnTo>
                    <a:pt x="933458" y="0"/>
                  </a:lnTo>
                  <a:lnTo>
                    <a:pt x="933458" y="788758"/>
                  </a:lnTo>
                  <a:lnTo>
                    <a:pt x="0" y="7887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8" id="18"/>
          <p:cNvGrpSpPr/>
          <p:nvPr/>
        </p:nvGrpSpPr>
        <p:grpSpPr>
          <a:xfrm rot="0">
            <a:off x="5282324" y="2680444"/>
            <a:ext cx="4212463" cy="927695"/>
            <a:chOff x="0" y="0"/>
            <a:chExt cx="5616618" cy="1236927"/>
          </a:xfrm>
        </p:grpSpPr>
        <p:sp>
          <p:nvSpPr>
            <p:cNvPr name="Freeform 19" id="19"/>
            <p:cNvSpPr/>
            <p:nvPr/>
          </p:nvSpPr>
          <p:spPr>
            <a:xfrm flipH="false" flipV="false" rot="0">
              <a:off x="0" y="113624"/>
              <a:ext cx="1009679" cy="1009679"/>
            </a:xfrm>
            <a:custGeom>
              <a:avLst/>
              <a:gdLst/>
              <a:ahLst/>
              <a:cxnLst/>
              <a:rect r="r" b="b" t="t" l="l"/>
              <a:pathLst>
                <a:path h="1009679" w="1009679">
                  <a:moveTo>
                    <a:pt x="0" y="0"/>
                  </a:moveTo>
                  <a:lnTo>
                    <a:pt x="1009679" y="0"/>
                  </a:lnTo>
                  <a:lnTo>
                    <a:pt x="1009679" y="1009679"/>
                  </a:lnTo>
                  <a:lnTo>
                    <a:pt x="0" y="10096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0" id="20"/>
            <p:cNvSpPr txBox="true"/>
            <p:nvPr/>
          </p:nvSpPr>
          <p:spPr>
            <a:xfrm rot="0">
              <a:off x="1214142" y="-85725"/>
              <a:ext cx="4402476" cy="1322652"/>
            </a:xfrm>
            <a:prstGeom prst="rect">
              <a:avLst/>
            </a:prstGeom>
          </p:spPr>
          <p:txBody>
            <a:bodyPr anchor="t" rtlCol="false" tIns="0" lIns="0" bIns="0" rIns="0">
              <a:spAutoFit/>
            </a:bodyPr>
            <a:lstStyle/>
            <a:p>
              <a:pPr algn="l">
                <a:lnSpc>
                  <a:spcPts val="3976"/>
                </a:lnSpc>
              </a:pPr>
              <a:r>
                <a:rPr lang="en-US" sz="2840" i="true">
                  <a:solidFill>
                    <a:srgbClr val="FFFFFF"/>
                  </a:solidFill>
                  <a:latin typeface="Poppins Italics"/>
                  <a:ea typeface="Poppins Italics"/>
                  <a:cs typeface="Poppins Italics"/>
                  <a:sym typeface="Poppins Italics"/>
                </a:rPr>
                <a:t>Color AMOLED </a:t>
              </a:r>
            </a:p>
            <a:p>
              <a:pPr algn="l">
                <a:lnSpc>
                  <a:spcPts val="3976"/>
                </a:lnSpc>
                <a:spcBef>
                  <a:spcPct val="0"/>
                </a:spcBef>
              </a:pPr>
              <a:r>
                <a:rPr lang="en-US" sz="2840" i="true">
                  <a:solidFill>
                    <a:srgbClr val="FFFFFF"/>
                  </a:solidFill>
                  <a:latin typeface="Poppins Italics"/>
                  <a:ea typeface="Poppins Italics"/>
                  <a:cs typeface="Poppins Italics"/>
                  <a:sym typeface="Poppins Italics"/>
                </a:rPr>
                <a:t>full-touch display</a:t>
              </a:r>
            </a:p>
          </p:txBody>
        </p:sp>
      </p:grpSp>
      <p:grpSp>
        <p:nvGrpSpPr>
          <p:cNvPr name="Group 21" id="21"/>
          <p:cNvGrpSpPr/>
          <p:nvPr/>
        </p:nvGrpSpPr>
        <p:grpSpPr>
          <a:xfrm rot="0">
            <a:off x="6192931" y="5143500"/>
            <a:ext cx="4450311" cy="927695"/>
            <a:chOff x="0" y="0"/>
            <a:chExt cx="5933749" cy="1236927"/>
          </a:xfrm>
        </p:grpSpPr>
        <p:sp>
          <p:nvSpPr>
            <p:cNvPr name="Freeform 22" id="22"/>
            <p:cNvSpPr/>
            <p:nvPr/>
          </p:nvSpPr>
          <p:spPr>
            <a:xfrm flipH="false" flipV="false" rot="0">
              <a:off x="0" y="45043"/>
              <a:ext cx="1191884" cy="1191884"/>
            </a:xfrm>
            <a:custGeom>
              <a:avLst/>
              <a:gdLst/>
              <a:ahLst/>
              <a:cxnLst/>
              <a:rect r="r" b="b" t="t" l="l"/>
              <a:pathLst>
                <a:path h="1191884" w="1191884">
                  <a:moveTo>
                    <a:pt x="0" y="0"/>
                  </a:moveTo>
                  <a:lnTo>
                    <a:pt x="1191884" y="0"/>
                  </a:lnTo>
                  <a:lnTo>
                    <a:pt x="1191884" y="1191884"/>
                  </a:lnTo>
                  <a:lnTo>
                    <a:pt x="0" y="1191884"/>
                  </a:lnTo>
                  <a:lnTo>
                    <a:pt x="0" y="0"/>
                  </a:lnTo>
                  <a:close/>
                </a:path>
              </a:pathLst>
            </a:custGeom>
            <a:blipFill>
              <a:blip r:embed="rId4"/>
              <a:stretch>
                <a:fillRect l="0" t="0" r="0" b="0"/>
              </a:stretch>
            </a:blipFill>
          </p:spPr>
        </p:sp>
        <p:sp>
          <p:nvSpPr>
            <p:cNvPr name="TextBox 23" id="23"/>
            <p:cNvSpPr txBox="true"/>
            <p:nvPr/>
          </p:nvSpPr>
          <p:spPr>
            <a:xfrm rot="0">
              <a:off x="1531273" y="-85725"/>
              <a:ext cx="4402476" cy="1322652"/>
            </a:xfrm>
            <a:prstGeom prst="rect">
              <a:avLst/>
            </a:prstGeom>
          </p:spPr>
          <p:txBody>
            <a:bodyPr anchor="t" rtlCol="false" tIns="0" lIns="0" bIns="0" rIns="0">
              <a:spAutoFit/>
            </a:bodyPr>
            <a:lstStyle/>
            <a:p>
              <a:pPr algn="l">
                <a:lnSpc>
                  <a:spcPts val="3976"/>
                </a:lnSpc>
              </a:pPr>
              <a:r>
                <a:rPr lang="en-US" sz="2840" i="true">
                  <a:solidFill>
                    <a:srgbClr val="FFFFFF"/>
                  </a:solidFill>
                  <a:latin typeface="Poppins Italics"/>
                  <a:ea typeface="Poppins Italics"/>
                  <a:cs typeface="Poppins Italics"/>
                  <a:sym typeface="Poppins Italics"/>
                </a:rPr>
                <a:t>Multifunction</a:t>
              </a:r>
            </a:p>
            <a:p>
              <a:pPr algn="l">
                <a:lnSpc>
                  <a:spcPts val="3976"/>
                </a:lnSpc>
                <a:spcBef>
                  <a:spcPct val="0"/>
                </a:spcBef>
              </a:pPr>
              <a:r>
                <a:rPr lang="en-US" sz="2840" i="true">
                  <a:solidFill>
                    <a:srgbClr val="FFFFFF"/>
                  </a:solidFill>
                  <a:latin typeface="Poppins Italics"/>
                  <a:ea typeface="Poppins Italics"/>
                  <a:cs typeface="Poppins Italics"/>
                  <a:sym typeface="Poppins Italics"/>
                </a:rPr>
                <a:t>Button</a:t>
              </a:r>
            </a:p>
          </p:txBody>
        </p:sp>
      </p:grpSp>
      <p:grpSp>
        <p:nvGrpSpPr>
          <p:cNvPr name="Group 24" id="24"/>
          <p:cNvGrpSpPr/>
          <p:nvPr/>
        </p:nvGrpSpPr>
        <p:grpSpPr>
          <a:xfrm rot="0">
            <a:off x="11361543" y="7569509"/>
            <a:ext cx="3698258" cy="767700"/>
            <a:chOff x="0" y="0"/>
            <a:chExt cx="4931010" cy="1023600"/>
          </a:xfrm>
        </p:grpSpPr>
        <p:sp>
          <p:nvSpPr>
            <p:cNvPr name="Freeform 25" id="25"/>
            <p:cNvSpPr/>
            <p:nvPr/>
          </p:nvSpPr>
          <p:spPr>
            <a:xfrm flipH="false" flipV="false" rot="0">
              <a:off x="0" y="0"/>
              <a:ext cx="967767" cy="1023600"/>
            </a:xfrm>
            <a:custGeom>
              <a:avLst/>
              <a:gdLst/>
              <a:ahLst/>
              <a:cxnLst/>
              <a:rect r="r" b="b" t="t" l="l"/>
              <a:pathLst>
                <a:path h="1023600" w="967767">
                  <a:moveTo>
                    <a:pt x="0" y="0"/>
                  </a:moveTo>
                  <a:lnTo>
                    <a:pt x="967767" y="0"/>
                  </a:lnTo>
                  <a:lnTo>
                    <a:pt x="967767" y="1023600"/>
                  </a:lnTo>
                  <a:lnTo>
                    <a:pt x="0" y="10236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6" id="26"/>
            <p:cNvSpPr txBox="true"/>
            <p:nvPr/>
          </p:nvSpPr>
          <p:spPr>
            <a:xfrm rot="0">
              <a:off x="1312670" y="-56014"/>
              <a:ext cx="3618340" cy="1079614"/>
            </a:xfrm>
            <a:prstGeom prst="rect">
              <a:avLst/>
            </a:prstGeom>
          </p:spPr>
          <p:txBody>
            <a:bodyPr anchor="t" rtlCol="false" tIns="0" lIns="0" bIns="0" rIns="0">
              <a:spAutoFit/>
            </a:bodyPr>
            <a:lstStyle/>
            <a:p>
              <a:pPr algn="l">
                <a:lnSpc>
                  <a:spcPts val="3276"/>
                </a:lnSpc>
              </a:pPr>
              <a:r>
                <a:rPr lang="en-US" sz="2340" i="true">
                  <a:solidFill>
                    <a:srgbClr val="FFFFFF"/>
                  </a:solidFill>
                  <a:latin typeface="Poppins Italics"/>
                  <a:ea typeface="Poppins Italics"/>
                  <a:cs typeface="Poppins Italics"/>
                  <a:sym typeface="Poppins Italics"/>
                </a:rPr>
                <a:t>Alert</a:t>
              </a:r>
            </a:p>
            <a:p>
              <a:pPr algn="l">
                <a:lnSpc>
                  <a:spcPts val="3276"/>
                </a:lnSpc>
                <a:spcBef>
                  <a:spcPct val="0"/>
                </a:spcBef>
              </a:pPr>
              <a:r>
                <a:rPr lang="en-US" sz="2340" i="true">
                  <a:solidFill>
                    <a:srgbClr val="FFFFFF"/>
                  </a:solidFill>
                  <a:latin typeface="Poppins Italics"/>
                  <a:ea typeface="Poppins Italics"/>
                  <a:cs typeface="Poppins Italics"/>
                  <a:sym typeface="Poppins Italics"/>
                </a:rPr>
                <a:t>System</a:t>
              </a:r>
            </a:p>
          </p:txBody>
        </p:sp>
      </p:grpSp>
      <p:sp>
        <p:nvSpPr>
          <p:cNvPr name="TextBox 27" id="27"/>
          <p:cNvSpPr txBox="true"/>
          <p:nvPr/>
        </p:nvSpPr>
        <p:spPr>
          <a:xfrm rot="0">
            <a:off x="7388556" y="-491106"/>
            <a:ext cx="5381775" cy="2649088"/>
          </a:xfrm>
          <a:prstGeom prst="rect">
            <a:avLst/>
          </a:prstGeom>
        </p:spPr>
        <p:txBody>
          <a:bodyPr anchor="t" rtlCol="false" tIns="0" lIns="0" bIns="0" rIns="0">
            <a:spAutoFit/>
          </a:bodyPr>
          <a:lstStyle/>
          <a:p>
            <a:pPr algn="r">
              <a:lnSpc>
                <a:spcPts val="16093"/>
              </a:lnSpc>
            </a:pPr>
            <a:r>
              <a:rPr lang="en-US" b="true" sz="14901" i="true">
                <a:solidFill>
                  <a:srgbClr val="FFFFFF"/>
                </a:solidFill>
                <a:latin typeface="Jaturat Bold Italics"/>
                <a:ea typeface="Jaturat Bold Italics"/>
                <a:cs typeface="Jaturat Bold Italics"/>
                <a:sym typeface="Jaturat Bold Italics"/>
              </a:rPr>
              <a:t>BELT</a:t>
            </a:r>
          </a:p>
        </p:txBody>
      </p:sp>
      <p:sp>
        <p:nvSpPr>
          <p:cNvPr name="TextBox 28" id="28"/>
          <p:cNvSpPr txBox="true"/>
          <p:nvPr/>
        </p:nvSpPr>
        <p:spPr>
          <a:xfrm rot="0">
            <a:off x="1491925" y="-266372"/>
            <a:ext cx="6032316" cy="2514967"/>
          </a:xfrm>
          <a:prstGeom prst="rect">
            <a:avLst/>
          </a:prstGeom>
        </p:spPr>
        <p:txBody>
          <a:bodyPr anchor="t" rtlCol="false" tIns="0" lIns="0" bIns="0" rIns="0">
            <a:spAutoFit/>
          </a:bodyPr>
          <a:lstStyle/>
          <a:p>
            <a:pPr algn="r">
              <a:lnSpc>
                <a:spcPts val="15273"/>
              </a:lnSpc>
            </a:pPr>
            <a:r>
              <a:rPr lang="en-US" b="true" sz="14142" i="true">
                <a:solidFill>
                  <a:srgbClr val="FFFFFF"/>
                </a:solidFill>
                <a:latin typeface="Jaturat Bold Italics"/>
                <a:ea typeface="Jaturat Bold Italics"/>
                <a:cs typeface="Jaturat Bold Italics"/>
                <a:sym typeface="Jaturat Bold Italics"/>
              </a:rPr>
              <a:t>WRIST</a:t>
            </a:r>
          </a:p>
        </p:txBody>
      </p:sp>
      <p:grpSp>
        <p:nvGrpSpPr>
          <p:cNvPr name="Group 29" id="29"/>
          <p:cNvGrpSpPr/>
          <p:nvPr/>
        </p:nvGrpSpPr>
        <p:grpSpPr>
          <a:xfrm rot="0">
            <a:off x="7027944" y="8981480"/>
            <a:ext cx="4232111" cy="553640"/>
            <a:chOff x="0" y="0"/>
            <a:chExt cx="5642815" cy="738187"/>
          </a:xfrm>
        </p:grpSpPr>
        <p:sp>
          <p:nvSpPr>
            <p:cNvPr name="Freeform 30" id="30"/>
            <p:cNvSpPr/>
            <p:nvPr/>
          </p:nvSpPr>
          <p:spPr>
            <a:xfrm flipH="false" flipV="false" rot="0">
              <a:off x="0" y="0"/>
              <a:ext cx="995868" cy="738187"/>
            </a:xfrm>
            <a:custGeom>
              <a:avLst/>
              <a:gdLst/>
              <a:ahLst/>
              <a:cxnLst/>
              <a:rect r="r" b="b" t="t" l="l"/>
              <a:pathLst>
                <a:path h="738187" w="995868">
                  <a:moveTo>
                    <a:pt x="0" y="0"/>
                  </a:moveTo>
                  <a:lnTo>
                    <a:pt x="995868" y="0"/>
                  </a:lnTo>
                  <a:lnTo>
                    <a:pt x="995868" y="738187"/>
                  </a:lnTo>
                  <a:lnTo>
                    <a:pt x="0" y="73818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1" id="31"/>
            <p:cNvSpPr txBox="true"/>
            <p:nvPr/>
          </p:nvSpPr>
          <p:spPr>
            <a:xfrm rot="0">
              <a:off x="1240339" y="-30269"/>
              <a:ext cx="4402476" cy="703476"/>
            </a:xfrm>
            <a:prstGeom prst="rect">
              <a:avLst/>
            </a:prstGeom>
          </p:spPr>
          <p:txBody>
            <a:bodyPr anchor="t" rtlCol="false" tIns="0" lIns="0" bIns="0" rIns="0">
              <a:spAutoFit/>
            </a:bodyPr>
            <a:lstStyle/>
            <a:p>
              <a:pPr algn="l">
                <a:lnSpc>
                  <a:spcPts val="4256"/>
                </a:lnSpc>
                <a:spcBef>
                  <a:spcPct val="0"/>
                </a:spcBef>
              </a:pPr>
              <a:r>
                <a:rPr lang="en-US" sz="3040" i="true">
                  <a:solidFill>
                    <a:srgbClr val="FFFFFF"/>
                  </a:solidFill>
                  <a:latin typeface="Poppins Italics"/>
                  <a:ea typeface="Poppins Italics"/>
                  <a:cs typeface="Poppins Italics"/>
                  <a:sym typeface="Poppins Italics"/>
                </a:rPr>
                <a:t>Safe Car Assist</a:t>
              </a:r>
            </a:p>
          </p:txBody>
        </p:sp>
      </p:grpSp>
      <p:sp>
        <p:nvSpPr>
          <p:cNvPr name="TextBox 32" id="32"/>
          <p:cNvSpPr txBox="true"/>
          <p:nvPr/>
        </p:nvSpPr>
        <p:spPr>
          <a:xfrm rot="0">
            <a:off x="7388556" y="1662676"/>
            <a:ext cx="2812107" cy="654590"/>
          </a:xfrm>
          <a:prstGeom prst="rect">
            <a:avLst/>
          </a:prstGeom>
        </p:spPr>
        <p:txBody>
          <a:bodyPr anchor="t" rtlCol="false" tIns="0" lIns="0" bIns="0" rIns="0">
            <a:spAutoFit/>
          </a:bodyPr>
          <a:lstStyle/>
          <a:p>
            <a:pPr algn="ctr">
              <a:lnSpc>
                <a:spcPts val="4870"/>
              </a:lnSpc>
              <a:spcBef>
                <a:spcPct val="0"/>
              </a:spcBef>
            </a:pPr>
            <a:r>
              <a:rPr lang="en-US" b="true" sz="3478" i="true">
                <a:solidFill>
                  <a:srgbClr val="FFFFFF"/>
                </a:solidFill>
                <a:latin typeface="Times New Roman Bold Italics"/>
                <a:ea typeface="Times New Roman Bold Italics"/>
                <a:cs typeface="Times New Roman Bold Italics"/>
                <a:sym typeface="Times New Roman Bold Italics"/>
              </a:rPr>
              <a:t>Specifications :</a:t>
            </a:r>
          </a:p>
        </p:txBody>
      </p:sp>
      <p:sp>
        <p:nvSpPr>
          <p:cNvPr name="AutoShape 33" id="33"/>
          <p:cNvSpPr/>
          <p:nvPr/>
        </p:nvSpPr>
        <p:spPr>
          <a:xfrm flipV="true">
            <a:off x="2036204" y="5855173"/>
            <a:ext cx="4156727" cy="881681"/>
          </a:xfrm>
          <a:prstGeom prst="line">
            <a:avLst/>
          </a:prstGeom>
          <a:ln cap="flat" w="38100">
            <a:solidFill>
              <a:srgbClr val="FFFFFF"/>
            </a:solidFill>
            <a:prstDash val="solid"/>
            <a:headEnd type="none" len="sm" w="sm"/>
            <a:tailEnd type="arrow" len="sm" w="med"/>
          </a:ln>
        </p:spPr>
      </p:sp>
      <p:sp>
        <p:nvSpPr>
          <p:cNvPr name="AutoShape 34" id="34"/>
          <p:cNvSpPr/>
          <p:nvPr/>
        </p:nvSpPr>
        <p:spPr>
          <a:xfrm flipH="true">
            <a:off x="12474948" y="2176198"/>
            <a:ext cx="3399470" cy="1707090"/>
          </a:xfrm>
          <a:prstGeom prst="line">
            <a:avLst/>
          </a:prstGeom>
          <a:ln cap="flat" w="38100">
            <a:solidFill>
              <a:srgbClr val="FFFFFF"/>
            </a:solidFill>
            <a:prstDash val="solid"/>
            <a:headEnd type="none" len="sm" w="sm"/>
            <a:tailEnd type="arrow" len="sm" w="med"/>
          </a:ln>
        </p:spPr>
      </p:sp>
      <p:sp>
        <p:nvSpPr>
          <p:cNvPr name="AutoShape 35" id="35"/>
          <p:cNvSpPr/>
          <p:nvPr/>
        </p:nvSpPr>
        <p:spPr>
          <a:xfrm>
            <a:off x="2946811" y="3125242"/>
            <a:ext cx="2335513" cy="19050"/>
          </a:xfrm>
          <a:prstGeom prst="line">
            <a:avLst/>
          </a:prstGeom>
          <a:ln cap="flat" w="38100">
            <a:solidFill>
              <a:srgbClr val="FFFFFF"/>
            </a:solidFill>
            <a:prstDash val="solid"/>
            <a:headEnd type="none" len="sm" w="sm"/>
            <a:tailEnd type="arrow" len="sm" w="med"/>
          </a:ln>
        </p:spPr>
      </p:sp>
      <p:sp>
        <p:nvSpPr>
          <p:cNvPr name="AutoShape 36" id="36"/>
          <p:cNvSpPr/>
          <p:nvPr/>
        </p:nvSpPr>
        <p:spPr>
          <a:xfrm>
            <a:off x="2228948" y="6090245"/>
            <a:ext cx="9132595" cy="1863114"/>
          </a:xfrm>
          <a:prstGeom prst="line">
            <a:avLst/>
          </a:prstGeom>
          <a:ln cap="flat" w="38100">
            <a:solidFill>
              <a:srgbClr val="D7D6E8"/>
            </a:solidFill>
            <a:prstDash val="solid"/>
            <a:headEnd type="none" len="sm" w="sm"/>
            <a:tailEnd type="arrow" len="sm" w="med"/>
          </a:ln>
        </p:spPr>
      </p:sp>
      <p:sp>
        <p:nvSpPr>
          <p:cNvPr name="TextBox 37" id="37"/>
          <p:cNvSpPr txBox="true"/>
          <p:nvPr/>
        </p:nvSpPr>
        <p:spPr>
          <a:xfrm rot="0">
            <a:off x="8780915" y="5919817"/>
            <a:ext cx="1862327" cy="721410"/>
          </a:xfrm>
          <a:prstGeom prst="rect">
            <a:avLst/>
          </a:prstGeom>
        </p:spPr>
        <p:txBody>
          <a:bodyPr anchor="t" rtlCol="false" tIns="0" lIns="0" bIns="0" rIns="0">
            <a:spAutoFit/>
          </a:bodyPr>
          <a:lstStyle/>
          <a:p>
            <a:pPr algn="l">
              <a:lnSpc>
                <a:spcPts val="1932"/>
              </a:lnSpc>
            </a:pPr>
            <a:r>
              <a:rPr lang="en-US" sz="1380">
                <a:solidFill>
                  <a:srgbClr val="FFFFFF"/>
                </a:solidFill>
                <a:latin typeface="Roca Two"/>
                <a:ea typeface="Roca Two"/>
                <a:cs typeface="Roca Two"/>
                <a:sym typeface="Roca Two"/>
              </a:rPr>
              <a:t>To  Start Car</a:t>
            </a:r>
          </a:p>
          <a:p>
            <a:pPr algn="l">
              <a:lnSpc>
                <a:spcPts val="1932"/>
              </a:lnSpc>
            </a:pPr>
            <a:r>
              <a:rPr lang="en-US" sz="1380">
                <a:solidFill>
                  <a:srgbClr val="FFFFFF"/>
                </a:solidFill>
                <a:latin typeface="Roca Two"/>
                <a:ea typeface="Roca Two"/>
                <a:cs typeface="Roca Two"/>
                <a:sym typeface="Roca Two"/>
              </a:rPr>
              <a:t>To Lock/UnLock Car</a:t>
            </a:r>
          </a:p>
          <a:p>
            <a:pPr algn="l">
              <a:lnSpc>
                <a:spcPts val="1932"/>
              </a:lnSpc>
            </a:pPr>
            <a:r>
              <a:rPr lang="en-US" sz="1380">
                <a:solidFill>
                  <a:srgbClr val="FFFFFF"/>
                </a:solidFill>
                <a:latin typeface="Roca Two"/>
                <a:ea typeface="Roca Two"/>
                <a:cs typeface="Roca Two"/>
                <a:sym typeface="Roca Two"/>
              </a:rPr>
              <a:t>To Open CarBoot</a:t>
            </a:r>
          </a:p>
        </p:txBody>
      </p:sp>
      <p:sp>
        <p:nvSpPr>
          <p:cNvPr name="AutoShape 38" id="38"/>
          <p:cNvSpPr/>
          <p:nvPr/>
        </p:nvSpPr>
        <p:spPr>
          <a:xfrm flipH="true" flipV="true">
            <a:off x="10643242" y="5857185"/>
            <a:ext cx="1627" cy="784042"/>
          </a:xfrm>
          <a:prstGeom prst="line">
            <a:avLst/>
          </a:prstGeom>
          <a:ln cap="flat" w="38100">
            <a:solidFill>
              <a:srgbClr val="08C07A"/>
            </a:solidFill>
            <a:prstDash val="solid"/>
            <a:headEnd type="none" len="sm" w="sm"/>
            <a:tailEnd type="none" len="sm" w="sm"/>
          </a:ln>
        </p:spPr>
      </p:sp>
      <p:sp>
        <p:nvSpPr>
          <p:cNvPr name="AutoShape 39" id="39"/>
          <p:cNvSpPr/>
          <p:nvPr/>
        </p:nvSpPr>
        <p:spPr>
          <a:xfrm flipH="true" flipV="true">
            <a:off x="8661733" y="5902789"/>
            <a:ext cx="1627" cy="784042"/>
          </a:xfrm>
          <a:prstGeom prst="line">
            <a:avLst/>
          </a:prstGeom>
          <a:ln cap="flat" w="38100">
            <a:solidFill>
              <a:srgbClr val="00BF63"/>
            </a:solidFill>
            <a:prstDash val="solid"/>
            <a:headEnd type="none" len="sm" w="sm"/>
            <a:tailEnd type="none" len="sm" w="sm"/>
          </a:ln>
        </p:spPr>
      </p:sp>
      <p:sp>
        <p:nvSpPr>
          <p:cNvPr name="AutoShape 40" id="40"/>
          <p:cNvSpPr/>
          <p:nvPr/>
        </p:nvSpPr>
        <p:spPr>
          <a:xfrm flipH="true" flipV="true">
            <a:off x="8642923" y="6677345"/>
            <a:ext cx="1505441" cy="18971"/>
          </a:xfrm>
          <a:prstGeom prst="line">
            <a:avLst/>
          </a:prstGeom>
          <a:ln cap="flat" w="38100">
            <a:solidFill>
              <a:srgbClr val="08C07A"/>
            </a:solidFill>
            <a:prstDash val="solid"/>
            <a:headEnd type="none" len="sm" w="sm"/>
            <a:tailEnd type="none" len="sm" w="sm"/>
          </a:ln>
        </p:spPr>
      </p:sp>
      <p:sp>
        <p:nvSpPr>
          <p:cNvPr name="AutoShape 41" id="41"/>
          <p:cNvSpPr/>
          <p:nvPr/>
        </p:nvSpPr>
        <p:spPr>
          <a:xfrm flipH="true" flipV="true">
            <a:off x="9150188" y="5847700"/>
            <a:ext cx="1505441" cy="18971"/>
          </a:xfrm>
          <a:prstGeom prst="line">
            <a:avLst/>
          </a:prstGeom>
          <a:ln cap="flat" w="38100">
            <a:solidFill>
              <a:srgbClr val="08C07A"/>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653218">
            <a:off x="135891" y="911700"/>
            <a:ext cx="3733533" cy="5036807"/>
            <a:chOff x="0" y="0"/>
            <a:chExt cx="4978044" cy="6715743"/>
          </a:xfrm>
        </p:grpSpPr>
        <p:sp>
          <p:nvSpPr>
            <p:cNvPr name="Freeform 3" id="3"/>
            <p:cNvSpPr/>
            <p:nvPr/>
          </p:nvSpPr>
          <p:spPr>
            <a:xfrm flipH="false" flipV="false" rot="0">
              <a:off x="0" y="0"/>
              <a:ext cx="4978044" cy="6715743"/>
            </a:xfrm>
            <a:custGeom>
              <a:avLst/>
              <a:gdLst/>
              <a:ahLst/>
              <a:cxnLst/>
              <a:rect r="r" b="b" t="t" l="l"/>
              <a:pathLst>
                <a:path h="6715743" w="4978044">
                  <a:moveTo>
                    <a:pt x="0" y="0"/>
                  </a:moveTo>
                  <a:lnTo>
                    <a:pt x="4978044" y="0"/>
                  </a:lnTo>
                  <a:lnTo>
                    <a:pt x="4978044" y="6715743"/>
                  </a:lnTo>
                  <a:lnTo>
                    <a:pt x="0" y="6715743"/>
                  </a:lnTo>
                  <a:lnTo>
                    <a:pt x="0" y="0"/>
                  </a:lnTo>
                  <a:close/>
                </a:path>
              </a:pathLst>
            </a:custGeom>
            <a:blipFill>
              <a:blip r:embed="rId2">
                <a:alphaModFix amt="58000"/>
              </a:blip>
              <a:stretch>
                <a:fillRect l="0" t="0" r="0" b="0"/>
              </a:stretch>
            </a:blipFill>
          </p:spPr>
        </p:sp>
        <p:sp>
          <p:nvSpPr>
            <p:cNvPr name="Freeform 4" id="4"/>
            <p:cNvSpPr/>
            <p:nvPr/>
          </p:nvSpPr>
          <p:spPr>
            <a:xfrm flipH="false" flipV="false" rot="717883">
              <a:off x="827147" y="923912"/>
              <a:ext cx="1295711" cy="4263233"/>
            </a:xfrm>
            <a:custGeom>
              <a:avLst/>
              <a:gdLst/>
              <a:ahLst/>
              <a:cxnLst/>
              <a:rect r="r" b="b" t="t" l="l"/>
              <a:pathLst>
                <a:path h="4263233" w="1295711">
                  <a:moveTo>
                    <a:pt x="0" y="0"/>
                  </a:moveTo>
                  <a:lnTo>
                    <a:pt x="1295711" y="0"/>
                  </a:lnTo>
                  <a:lnTo>
                    <a:pt x="1295711" y="4263232"/>
                  </a:lnTo>
                  <a:lnTo>
                    <a:pt x="0" y="4263232"/>
                  </a:lnTo>
                  <a:lnTo>
                    <a:pt x="0" y="0"/>
                  </a:lnTo>
                  <a:close/>
                </a:path>
              </a:pathLst>
            </a:custGeom>
            <a:blipFill>
              <a:blip r:embed="rId3">
                <a:alphaModFix amt="55000"/>
              </a:blip>
              <a:stretch>
                <a:fillRect l="-52851" t="0" r="-99675" b="0"/>
              </a:stretch>
            </a:blipFill>
          </p:spPr>
        </p:sp>
        <p:sp>
          <p:nvSpPr>
            <p:cNvPr name="Freeform 5" id="5"/>
            <p:cNvSpPr/>
            <p:nvPr/>
          </p:nvSpPr>
          <p:spPr>
            <a:xfrm flipH="false" flipV="false" rot="598436">
              <a:off x="775665" y="4151850"/>
              <a:ext cx="681120" cy="681120"/>
            </a:xfrm>
            <a:custGeom>
              <a:avLst/>
              <a:gdLst/>
              <a:ahLst/>
              <a:cxnLst/>
              <a:rect r="r" b="b" t="t" l="l"/>
              <a:pathLst>
                <a:path h="681120" w="681120">
                  <a:moveTo>
                    <a:pt x="0" y="0"/>
                  </a:moveTo>
                  <a:lnTo>
                    <a:pt x="681120" y="0"/>
                  </a:lnTo>
                  <a:lnTo>
                    <a:pt x="681120" y="681120"/>
                  </a:lnTo>
                  <a:lnTo>
                    <a:pt x="0" y="681120"/>
                  </a:lnTo>
                  <a:lnTo>
                    <a:pt x="0" y="0"/>
                  </a:lnTo>
                  <a:close/>
                </a:path>
              </a:pathLst>
            </a:custGeom>
            <a:blipFill>
              <a:blip r:embed="rId4">
                <a:alphaModFix amt="44999"/>
              </a:blip>
              <a:stretch>
                <a:fillRect l="0" t="0" r="0" b="0"/>
              </a:stretch>
            </a:blipFill>
          </p:spPr>
        </p:sp>
        <p:sp>
          <p:nvSpPr>
            <p:cNvPr name="Freeform 6" id="6"/>
            <p:cNvSpPr/>
            <p:nvPr/>
          </p:nvSpPr>
          <p:spPr>
            <a:xfrm flipH="false" flipV="false" rot="-4614377">
              <a:off x="2211940" y="2217060"/>
              <a:ext cx="959852" cy="441729"/>
            </a:xfrm>
            <a:custGeom>
              <a:avLst/>
              <a:gdLst/>
              <a:ahLst/>
              <a:cxnLst/>
              <a:rect r="r" b="b" t="t" l="l"/>
              <a:pathLst>
                <a:path h="441729" w="959852">
                  <a:moveTo>
                    <a:pt x="0" y="0"/>
                  </a:moveTo>
                  <a:lnTo>
                    <a:pt x="959852" y="0"/>
                  </a:lnTo>
                  <a:lnTo>
                    <a:pt x="959852" y="441730"/>
                  </a:lnTo>
                  <a:lnTo>
                    <a:pt x="0" y="441730"/>
                  </a:lnTo>
                  <a:lnTo>
                    <a:pt x="0" y="0"/>
                  </a:lnTo>
                  <a:close/>
                </a:path>
              </a:pathLst>
            </a:custGeom>
            <a:blipFill>
              <a:blip r:embed="rId5"/>
              <a:stretch>
                <a:fillRect l="0" t="-24001" r="0" b="-38969"/>
              </a:stretch>
            </a:blipFill>
          </p:spPr>
        </p:sp>
        <p:sp>
          <p:nvSpPr>
            <p:cNvPr name="Freeform 7" id="7"/>
            <p:cNvSpPr/>
            <p:nvPr/>
          </p:nvSpPr>
          <p:spPr>
            <a:xfrm flipH="false" flipV="false" rot="763003">
              <a:off x="1316060" y="1364567"/>
              <a:ext cx="813425" cy="687332"/>
            </a:xfrm>
            <a:custGeom>
              <a:avLst/>
              <a:gdLst/>
              <a:ahLst/>
              <a:cxnLst/>
              <a:rect r="r" b="b" t="t" l="l"/>
              <a:pathLst>
                <a:path h="687332" w="813425">
                  <a:moveTo>
                    <a:pt x="0" y="0"/>
                  </a:moveTo>
                  <a:lnTo>
                    <a:pt x="813425" y="0"/>
                  </a:lnTo>
                  <a:lnTo>
                    <a:pt x="813425" y="687331"/>
                  </a:lnTo>
                  <a:lnTo>
                    <a:pt x="0" y="687331"/>
                  </a:lnTo>
                  <a:lnTo>
                    <a:pt x="0" y="0"/>
                  </a:lnTo>
                  <a:close/>
                </a:path>
              </a:pathLst>
            </a:custGeom>
            <a:blipFill>
              <a:blip r:embed="rId6">
                <a:alphaModFix amt="54000"/>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776348">
              <a:off x="1020991" y="3353172"/>
              <a:ext cx="501561" cy="530497"/>
            </a:xfrm>
            <a:custGeom>
              <a:avLst/>
              <a:gdLst/>
              <a:ahLst/>
              <a:cxnLst/>
              <a:rect r="r" b="b" t="t" l="l"/>
              <a:pathLst>
                <a:path h="530497" w="501561">
                  <a:moveTo>
                    <a:pt x="0" y="0"/>
                  </a:moveTo>
                  <a:lnTo>
                    <a:pt x="501560" y="0"/>
                  </a:lnTo>
                  <a:lnTo>
                    <a:pt x="501560" y="530497"/>
                  </a:lnTo>
                  <a:lnTo>
                    <a:pt x="0" y="530497"/>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834556">
              <a:off x="1272163" y="1981822"/>
              <a:ext cx="629724" cy="592273"/>
            </a:xfrm>
            <a:prstGeom prst="rect">
              <a:avLst/>
            </a:prstGeom>
          </p:spPr>
          <p:txBody>
            <a:bodyPr anchor="t" rtlCol="false" tIns="0" lIns="0" bIns="0" rIns="0">
              <a:spAutoFit/>
            </a:bodyPr>
            <a:lstStyle/>
            <a:p>
              <a:pPr algn="ctr">
                <a:lnSpc>
                  <a:spcPts val="3470"/>
                </a:lnSpc>
                <a:spcBef>
                  <a:spcPct val="0"/>
                </a:spcBef>
              </a:pPr>
              <a:r>
                <a:rPr lang="en-US" b="true" sz="2478">
                  <a:solidFill>
                    <a:srgbClr val="FFFFFF">
                      <a:alpha val="49804"/>
                    </a:srgbClr>
                  </a:solidFill>
                  <a:latin typeface="Times New Roman Bold"/>
                  <a:ea typeface="Times New Roman Bold"/>
                  <a:cs typeface="Times New Roman Bold"/>
                  <a:sym typeface="Times New Roman Bold"/>
                </a:rPr>
                <a:t>137</a:t>
              </a:r>
            </a:p>
          </p:txBody>
        </p:sp>
        <p:sp>
          <p:nvSpPr>
            <p:cNvPr name="TextBox 10" id="10"/>
            <p:cNvSpPr txBox="true"/>
            <p:nvPr/>
          </p:nvSpPr>
          <p:spPr>
            <a:xfrm rot="790569">
              <a:off x="1167747" y="2363741"/>
              <a:ext cx="676757" cy="374204"/>
            </a:xfrm>
            <a:prstGeom prst="rect">
              <a:avLst/>
            </a:prstGeom>
          </p:spPr>
          <p:txBody>
            <a:bodyPr anchor="t" rtlCol="false" tIns="0" lIns="0" bIns="0" rIns="0">
              <a:spAutoFit/>
            </a:bodyPr>
            <a:lstStyle/>
            <a:p>
              <a:pPr algn="ctr">
                <a:lnSpc>
                  <a:spcPts val="2243"/>
                </a:lnSpc>
                <a:spcBef>
                  <a:spcPct val="0"/>
                </a:spcBef>
              </a:pPr>
              <a:r>
                <a:rPr lang="en-US" b="true" sz="1602">
                  <a:solidFill>
                    <a:srgbClr val="AFC1C7"/>
                  </a:solidFill>
                  <a:latin typeface="Times New Roman Bold"/>
                  <a:ea typeface="Times New Roman Bold"/>
                  <a:cs typeface="Times New Roman Bold"/>
                  <a:sym typeface="Times New Roman Bold"/>
                </a:rPr>
                <a:t>bpm</a:t>
              </a:r>
            </a:p>
          </p:txBody>
        </p:sp>
        <p:sp>
          <p:nvSpPr>
            <p:cNvPr name="TextBox 11" id="11"/>
            <p:cNvSpPr txBox="true"/>
            <p:nvPr/>
          </p:nvSpPr>
          <p:spPr>
            <a:xfrm rot="832459">
              <a:off x="1015794" y="2753012"/>
              <a:ext cx="939084" cy="513183"/>
            </a:xfrm>
            <a:prstGeom prst="rect">
              <a:avLst/>
            </a:prstGeom>
          </p:spPr>
          <p:txBody>
            <a:bodyPr anchor="t" rtlCol="false" tIns="0" lIns="0" bIns="0" rIns="0">
              <a:spAutoFit/>
            </a:bodyPr>
            <a:lstStyle/>
            <a:p>
              <a:pPr algn="l">
                <a:lnSpc>
                  <a:spcPts val="1560"/>
                </a:lnSpc>
              </a:pPr>
              <a:r>
                <a:rPr lang="en-US" sz="1114" b="true">
                  <a:solidFill>
                    <a:srgbClr val="FAFAFA">
                      <a:alpha val="49804"/>
                    </a:srgbClr>
                  </a:solidFill>
                  <a:latin typeface="Times New Roman Bold"/>
                  <a:ea typeface="Times New Roman Bold"/>
                  <a:cs typeface="Times New Roman Bold"/>
                  <a:sym typeface="Times New Roman Bold"/>
                </a:rPr>
                <a:t>Heart Rate</a:t>
              </a:r>
            </a:p>
            <a:p>
              <a:pPr algn="l">
                <a:lnSpc>
                  <a:spcPts val="1560"/>
                </a:lnSpc>
                <a:spcBef>
                  <a:spcPct val="0"/>
                </a:spcBef>
              </a:pPr>
              <a:r>
                <a:rPr lang="en-US" b="true" sz="1114">
                  <a:solidFill>
                    <a:srgbClr val="FAFAFA">
                      <a:alpha val="49804"/>
                    </a:srgbClr>
                  </a:solidFill>
                  <a:latin typeface="Times New Roman Bold"/>
                  <a:ea typeface="Times New Roman Bold"/>
                  <a:cs typeface="Times New Roman Bold"/>
                  <a:sym typeface="Times New Roman Bold"/>
                </a:rPr>
                <a:t>is too high</a:t>
              </a:r>
            </a:p>
          </p:txBody>
        </p:sp>
      </p:grpSp>
      <p:sp>
        <p:nvSpPr>
          <p:cNvPr name="Freeform 12" id="12"/>
          <p:cNvSpPr/>
          <p:nvPr/>
        </p:nvSpPr>
        <p:spPr>
          <a:xfrm flipH="false" flipV="false" rot="0">
            <a:off x="1777012" y="513887"/>
            <a:ext cx="677508" cy="702081"/>
          </a:xfrm>
          <a:custGeom>
            <a:avLst/>
            <a:gdLst/>
            <a:ahLst/>
            <a:cxnLst/>
            <a:rect r="r" b="b" t="t" l="l"/>
            <a:pathLst>
              <a:path h="702081" w="677508">
                <a:moveTo>
                  <a:pt x="0" y="0"/>
                </a:moveTo>
                <a:lnTo>
                  <a:pt x="677508" y="0"/>
                </a:lnTo>
                <a:lnTo>
                  <a:pt x="677508" y="702082"/>
                </a:lnTo>
                <a:lnTo>
                  <a:pt x="0" y="702082"/>
                </a:lnTo>
                <a:lnTo>
                  <a:pt x="0" y="0"/>
                </a:lnTo>
                <a:close/>
              </a:path>
            </a:pathLst>
          </a:custGeom>
          <a:blipFill>
            <a:blip r:embed="rId10"/>
            <a:stretch>
              <a:fillRect l="0" t="0" r="0" b="0"/>
            </a:stretch>
          </a:blipFill>
        </p:spPr>
      </p:sp>
      <p:sp>
        <p:nvSpPr>
          <p:cNvPr name="TextBox 13" id="13"/>
          <p:cNvSpPr txBox="true"/>
          <p:nvPr/>
        </p:nvSpPr>
        <p:spPr>
          <a:xfrm rot="0">
            <a:off x="3751442" y="1206444"/>
            <a:ext cx="8091121" cy="4069888"/>
          </a:xfrm>
          <a:prstGeom prst="rect">
            <a:avLst/>
          </a:prstGeom>
        </p:spPr>
        <p:txBody>
          <a:bodyPr anchor="t" rtlCol="false" tIns="0" lIns="0" bIns="0" rIns="0">
            <a:spAutoFit/>
          </a:bodyPr>
          <a:lstStyle/>
          <a:p>
            <a:pPr algn="l">
              <a:lnSpc>
                <a:spcPts val="2475"/>
              </a:lnSpc>
            </a:pPr>
            <a:r>
              <a:rPr lang="en-US" sz="1768">
                <a:solidFill>
                  <a:srgbClr val="FFFFFF"/>
                </a:solidFill>
                <a:latin typeface="League Spartan"/>
                <a:ea typeface="League Spartan"/>
                <a:cs typeface="League Spartan"/>
                <a:sym typeface="League Spartan"/>
              </a:rPr>
              <a:t>Operating System</a:t>
            </a:r>
          </a:p>
          <a:p>
            <a:pPr algn="l">
              <a:lnSpc>
                <a:spcPts val="2475"/>
              </a:lnSpc>
            </a:pPr>
            <a:r>
              <a:rPr lang="en-US" sz="1768">
                <a:solidFill>
                  <a:srgbClr val="FFFFFF"/>
                </a:solidFill>
                <a:latin typeface="Roca Two"/>
                <a:ea typeface="Roca Two"/>
                <a:cs typeface="Roca Two"/>
                <a:sym typeface="Roca Two"/>
              </a:rPr>
              <a:t>Embedded RTOS for the WRIST BELT.</a:t>
            </a:r>
          </a:p>
          <a:p>
            <a:pPr algn="l">
              <a:lnSpc>
                <a:spcPts val="2475"/>
              </a:lnSpc>
            </a:pPr>
            <a:r>
              <a:rPr lang="en-US" sz="1768">
                <a:solidFill>
                  <a:srgbClr val="FFFFFF"/>
                </a:solidFill>
                <a:latin typeface="Roca Two"/>
                <a:ea typeface="Roca Two"/>
                <a:cs typeface="Roca Two"/>
                <a:sym typeface="Roca Two"/>
              </a:rPr>
              <a:t>Mobile app compatibility: Android 9.0+ and iOS 13.0+.</a:t>
            </a:r>
          </a:p>
          <a:p>
            <a:pPr algn="just">
              <a:lnSpc>
                <a:spcPts val="2475"/>
              </a:lnSpc>
            </a:pPr>
            <a:r>
              <a:rPr lang="en-US" sz="1768">
                <a:solidFill>
                  <a:srgbClr val="FFFFFF"/>
                </a:solidFill>
                <a:latin typeface="League Spartan"/>
                <a:ea typeface="League Spartan"/>
                <a:cs typeface="League Spartan"/>
                <a:sym typeface="League Spartan"/>
              </a:rPr>
              <a:t>Health Monitoring Software</a:t>
            </a:r>
          </a:p>
          <a:p>
            <a:pPr algn="l">
              <a:lnSpc>
                <a:spcPts val="2475"/>
              </a:lnSpc>
            </a:pPr>
            <a:r>
              <a:rPr lang="en-US" sz="1768">
                <a:solidFill>
                  <a:srgbClr val="FFFFFF"/>
                </a:solidFill>
                <a:latin typeface="Roca Two"/>
                <a:ea typeface="Roca Two"/>
                <a:cs typeface="Roca Two"/>
                <a:sym typeface="Roca Two"/>
              </a:rPr>
              <a:t>Real-time sensor data analysis and abnormality detection.</a:t>
            </a:r>
          </a:p>
          <a:p>
            <a:pPr algn="l">
              <a:lnSpc>
                <a:spcPts val="2475"/>
              </a:lnSpc>
            </a:pPr>
            <a:r>
              <a:rPr lang="en-US" sz="1768">
                <a:solidFill>
                  <a:srgbClr val="FFFFFF"/>
                </a:solidFill>
                <a:latin typeface="Roca Two"/>
                <a:ea typeface="Roca Two"/>
                <a:cs typeface="Roca Two"/>
                <a:sym typeface="Roca Two"/>
              </a:rPr>
              <a:t>User-friendly dashboard for health metrics.</a:t>
            </a:r>
          </a:p>
          <a:p>
            <a:pPr algn="l">
              <a:lnSpc>
                <a:spcPts val="2475"/>
              </a:lnSpc>
            </a:pPr>
            <a:r>
              <a:rPr lang="en-US" sz="1768">
                <a:solidFill>
                  <a:srgbClr val="FFFFFF"/>
                </a:solidFill>
                <a:latin typeface="League Spartan"/>
                <a:ea typeface="League Spartan"/>
                <a:cs typeface="League Spartan"/>
                <a:sym typeface="League Spartan"/>
              </a:rPr>
              <a:t>Vehicle</a:t>
            </a:r>
            <a:r>
              <a:rPr lang="en-US" sz="1768">
                <a:solidFill>
                  <a:srgbClr val="FFFFFF"/>
                </a:solidFill>
                <a:latin typeface="League Spartan"/>
                <a:ea typeface="League Spartan"/>
                <a:cs typeface="League Spartan"/>
                <a:sym typeface="League Spartan"/>
              </a:rPr>
              <a:t> In</a:t>
            </a:r>
            <a:r>
              <a:rPr lang="en-US" sz="1768">
                <a:solidFill>
                  <a:srgbClr val="FFFFFF"/>
                </a:solidFill>
                <a:latin typeface="League Spartan"/>
                <a:ea typeface="League Spartan"/>
                <a:cs typeface="League Spartan"/>
                <a:sym typeface="League Spartan"/>
              </a:rPr>
              <a:t>tegration</a:t>
            </a:r>
          </a:p>
          <a:p>
            <a:pPr algn="l">
              <a:lnSpc>
                <a:spcPts val="2475"/>
              </a:lnSpc>
            </a:pPr>
            <a:r>
              <a:rPr lang="en-US" sz="1768">
                <a:solidFill>
                  <a:srgbClr val="FFFFFF"/>
                </a:solidFill>
                <a:latin typeface="Roca Two"/>
                <a:ea typeface="Roca Two"/>
                <a:cs typeface="Roca Two"/>
                <a:sym typeface="Roca Two"/>
              </a:rPr>
              <a:t>CAN</a:t>
            </a:r>
            <a:r>
              <a:rPr lang="en-US" sz="1768">
                <a:solidFill>
                  <a:srgbClr val="FFFFFF"/>
                </a:solidFill>
                <a:latin typeface="Roca Two"/>
                <a:ea typeface="Roca Two"/>
                <a:cs typeface="Roca Two"/>
                <a:sym typeface="Roca Two"/>
              </a:rPr>
              <a:t> Bus protocol for communication with the car’s onboard system.</a:t>
            </a:r>
          </a:p>
          <a:p>
            <a:pPr algn="l">
              <a:lnSpc>
                <a:spcPts val="2475"/>
              </a:lnSpc>
            </a:pPr>
            <a:r>
              <a:rPr lang="en-US" sz="1768">
                <a:solidFill>
                  <a:srgbClr val="FFFFFF"/>
                </a:solidFill>
                <a:latin typeface="Roca Two"/>
                <a:ea typeface="Roca Two"/>
                <a:cs typeface="Roca Two"/>
                <a:sym typeface="Roca Two"/>
              </a:rPr>
              <a:t>APIs for vehicle control (e.g., safe stop, locking/unlocking).</a:t>
            </a:r>
          </a:p>
          <a:p>
            <a:pPr algn="l">
              <a:lnSpc>
                <a:spcPts val="2475"/>
              </a:lnSpc>
            </a:pPr>
            <a:r>
              <a:rPr lang="en-US" sz="1768">
                <a:solidFill>
                  <a:srgbClr val="FFFFFF"/>
                </a:solidFill>
                <a:latin typeface="League Spartan"/>
                <a:ea typeface="League Spartan"/>
                <a:cs typeface="League Spartan"/>
                <a:sym typeface="League Spartan"/>
              </a:rPr>
              <a:t>Connectivity</a:t>
            </a:r>
          </a:p>
          <a:p>
            <a:pPr algn="l">
              <a:lnSpc>
                <a:spcPts val="2475"/>
              </a:lnSpc>
            </a:pPr>
            <a:r>
              <a:rPr lang="en-US" sz="1768">
                <a:solidFill>
                  <a:srgbClr val="FFFFFF"/>
                </a:solidFill>
                <a:latin typeface="Roca Two"/>
                <a:ea typeface="Roca Two"/>
                <a:cs typeface="Roca Two"/>
                <a:sym typeface="Roca Two"/>
              </a:rPr>
              <a:t>Bluetooth 5.0+ for pairing with devices and vehicle.</a:t>
            </a:r>
          </a:p>
          <a:p>
            <a:pPr algn="l">
              <a:lnSpc>
                <a:spcPts val="2475"/>
              </a:lnSpc>
            </a:pPr>
            <a:r>
              <a:rPr lang="en-US" sz="1768">
                <a:solidFill>
                  <a:srgbClr val="FFFFFF"/>
                </a:solidFill>
                <a:latin typeface="Roca Two"/>
                <a:ea typeface="Roca Two"/>
                <a:cs typeface="Roca Two"/>
                <a:sym typeface="Roca Two"/>
              </a:rPr>
              <a:t>Optional Wi-Fi for OTA updates.</a:t>
            </a:r>
          </a:p>
          <a:p>
            <a:pPr algn="l">
              <a:lnSpc>
                <a:spcPts val="2475"/>
              </a:lnSpc>
            </a:pPr>
          </a:p>
        </p:txBody>
      </p:sp>
      <p:sp>
        <p:nvSpPr>
          <p:cNvPr name="TextBox 14" id="14"/>
          <p:cNvSpPr txBox="true"/>
          <p:nvPr/>
        </p:nvSpPr>
        <p:spPr>
          <a:xfrm rot="0">
            <a:off x="4058589" y="5661012"/>
            <a:ext cx="12881179" cy="4664499"/>
          </a:xfrm>
          <a:prstGeom prst="rect">
            <a:avLst/>
          </a:prstGeom>
        </p:spPr>
        <p:txBody>
          <a:bodyPr anchor="t" rtlCol="false" tIns="0" lIns="0" bIns="0" rIns="0">
            <a:spAutoFit/>
          </a:bodyPr>
          <a:lstStyle/>
          <a:p>
            <a:pPr algn="just">
              <a:lnSpc>
                <a:spcPts val="2078"/>
              </a:lnSpc>
            </a:pPr>
            <a:r>
              <a:rPr lang="en-US" sz="1484">
                <a:solidFill>
                  <a:srgbClr val="FFFFFF"/>
                </a:solidFill>
                <a:latin typeface="League Spartan"/>
                <a:ea typeface="League Spartan"/>
                <a:cs typeface="League Spartan"/>
                <a:sym typeface="League Spartan"/>
              </a:rPr>
              <a:t>      Sensors:</a:t>
            </a:r>
          </a:p>
          <a:p>
            <a:pPr algn="just">
              <a:lnSpc>
                <a:spcPts val="2078"/>
              </a:lnSpc>
            </a:pPr>
            <a:r>
              <a:rPr lang="en-US" sz="1484">
                <a:solidFill>
                  <a:srgbClr val="FFFFFF"/>
                </a:solidFill>
                <a:latin typeface="Roca Two"/>
                <a:ea typeface="Roca Two"/>
                <a:cs typeface="Roca Two"/>
                <a:sym typeface="Roca Two"/>
              </a:rPr>
              <a:t> Hybrid of Photoplethysmography (PPG) and Electrocardiogram (ECG) sensors like Samsung Bio-active sensor, Huawei’s TruBP, Rockley photonics sensor(Infrared spectroscopy), Omron Heart Guide (Inflatable coff Mechanism)</a:t>
            </a:r>
          </a:p>
          <a:p>
            <a:pPr algn="just">
              <a:lnSpc>
                <a:spcPts val="2215"/>
              </a:lnSpc>
            </a:pPr>
            <a:r>
              <a:rPr lang="en-US" sz="1582">
                <a:solidFill>
                  <a:srgbClr val="FFFFFF"/>
                </a:solidFill>
                <a:latin typeface="League Spartan"/>
                <a:ea typeface="League Spartan"/>
                <a:cs typeface="League Spartan"/>
                <a:sym typeface="League Spartan"/>
              </a:rPr>
              <a:t>      </a:t>
            </a:r>
            <a:r>
              <a:rPr lang="en-US" sz="1582">
                <a:solidFill>
                  <a:srgbClr val="FFFFFF"/>
                </a:solidFill>
                <a:latin typeface="League Spartan"/>
                <a:ea typeface="League Spartan"/>
                <a:cs typeface="League Spartan"/>
                <a:sym typeface="League Spartan"/>
              </a:rPr>
              <a:t>Batteries:</a:t>
            </a:r>
          </a:p>
          <a:p>
            <a:pPr algn="just">
              <a:lnSpc>
                <a:spcPts val="2215"/>
              </a:lnSpc>
            </a:pPr>
            <a:r>
              <a:rPr lang="en-US" sz="1582">
                <a:solidFill>
                  <a:srgbClr val="FFFFFF"/>
                </a:solidFill>
                <a:latin typeface="Roca Two"/>
                <a:ea typeface="Roca Two"/>
                <a:cs typeface="Roca Two"/>
                <a:sym typeface="Roca Two"/>
              </a:rPr>
              <a:t> 1st preference Solid state batteries</a:t>
            </a:r>
          </a:p>
          <a:p>
            <a:pPr algn="just">
              <a:lnSpc>
                <a:spcPts val="2215"/>
              </a:lnSpc>
            </a:pPr>
            <a:r>
              <a:rPr lang="en-US" sz="1582">
                <a:solidFill>
                  <a:srgbClr val="FFFFFF"/>
                </a:solidFill>
                <a:latin typeface="Roca Two"/>
                <a:ea typeface="Roca Two"/>
                <a:cs typeface="Roca Two"/>
                <a:sym typeface="Roca Two"/>
              </a:rPr>
              <a:t> 2nd Lithium Ion(Li-Ion) &amp; Lithium Polymer (LiPo)</a:t>
            </a:r>
          </a:p>
          <a:p>
            <a:pPr algn="just">
              <a:lnSpc>
                <a:spcPts val="2215"/>
              </a:lnSpc>
            </a:pPr>
            <a:r>
              <a:rPr lang="en-US" sz="1582">
                <a:solidFill>
                  <a:srgbClr val="FFFFFF"/>
                </a:solidFill>
                <a:latin typeface="League Spartan"/>
                <a:ea typeface="League Spartan"/>
                <a:cs typeface="League Spartan"/>
                <a:sym typeface="League Spartan"/>
              </a:rPr>
              <a:t>       </a:t>
            </a:r>
            <a:r>
              <a:rPr lang="en-US" sz="1582">
                <a:solidFill>
                  <a:srgbClr val="FFFFFF"/>
                </a:solidFill>
                <a:latin typeface="League Spartan"/>
                <a:ea typeface="League Spartan"/>
                <a:cs typeface="League Spartan"/>
                <a:sym typeface="League Spartan"/>
              </a:rPr>
              <a:t>Micro Controller:</a:t>
            </a:r>
          </a:p>
          <a:p>
            <a:pPr algn="just">
              <a:lnSpc>
                <a:spcPts val="2215"/>
              </a:lnSpc>
            </a:pPr>
            <a:r>
              <a:rPr lang="en-US" sz="1582">
                <a:solidFill>
                  <a:srgbClr val="FFFFFF"/>
                </a:solidFill>
                <a:latin typeface="Roca Two"/>
                <a:ea typeface="Roca Two"/>
                <a:cs typeface="Roca Two"/>
                <a:sym typeface="Roca Two"/>
              </a:rPr>
              <a:t> System on Chip (SoC) like Snapdragon Wear 4100</a:t>
            </a:r>
          </a:p>
          <a:p>
            <a:pPr algn="just">
              <a:lnSpc>
                <a:spcPts val="2215"/>
              </a:lnSpc>
            </a:pPr>
            <a:r>
              <a:rPr lang="en-US" sz="1582">
                <a:solidFill>
                  <a:srgbClr val="FFFFFF"/>
                </a:solidFill>
                <a:latin typeface="Roca Two"/>
                <a:ea typeface="Roca Two"/>
                <a:cs typeface="Roca Two"/>
                <a:sym typeface="Roca Two"/>
              </a:rPr>
              <a:t>Bio’s Processing Units (BPU’s) like Samsung bio’s or Maxima Inegrated MAX32664 series</a:t>
            </a:r>
          </a:p>
          <a:p>
            <a:pPr algn="just">
              <a:lnSpc>
                <a:spcPts val="2215"/>
              </a:lnSpc>
            </a:pPr>
            <a:r>
              <a:rPr lang="en-US" sz="1582">
                <a:solidFill>
                  <a:srgbClr val="FFFFFF"/>
                </a:solidFill>
                <a:latin typeface="Roca Two"/>
                <a:ea typeface="Roca Two"/>
                <a:cs typeface="Roca Two"/>
                <a:sym typeface="Roca Two"/>
              </a:rPr>
              <a:t> Custom PCB design which helps to combine above will help to work efficiently and accurately</a:t>
            </a:r>
          </a:p>
          <a:p>
            <a:pPr algn="just">
              <a:lnSpc>
                <a:spcPts val="2215"/>
              </a:lnSpc>
            </a:pPr>
            <a:r>
              <a:rPr lang="en-US" sz="1582">
                <a:solidFill>
                  <a:srgbClr val="FFFFFF"/>
                </a:solidFill>
                <a:latin typeface="League Spartan"/>
                <a:ea typeface="League Spartan"/>
                <a:cs typeface="League Spartan"/>
                <a:sym typeface="League Spartan"/>
              </a:rPr>
              <a:t>        </a:t>
            </a:r>
            <a:r>
              <a:rPr lang="en-US" sz="1582">
                <a:solidFill>
                  <a:srgbClr val="FFFFFF"/>
                </a:solidFill>
                <a:latin typeface="League Spartan"/>
                <a:ea typeface="League Spartan"/>
                <a:cs typeface="League Spartan"/>
                <a:sym typeface="League Spartan"/>
              </a:rPr>
              <a:t>Display:</a:t>
            </a:r>
          </a:p>
          <a:p>
            <a:pPr algn="just">
              <a:lnSpc>
                <a:spcPts val="2215"/>
              </a:lnSpc>
            </a:pPr>
            <a:r>
              <a:rPr lang="en-US" sz="1582">
                <a:solidFill>
                  <a:srgbClr val="FFFFFF"/>
                </a:solidFill>
                <a:latin typeface="Roca Two"/>
                <a:ea typeface="Roca Two"/>
                <a:cs typeface="Roca Two"/>
                <a:sym typeface="Roca Two"/>
              </a:rPr>
              <a:t> Active Matrix Organic Light Emitting Diode (AMOLED) display</a:t>
            </a:r>
          </a:p>
          <a:p>
            <a:pPr algn="just">
              <a:lnSpc>
                <a:spcPts val="2215"/>
              </a:lnSpc>
            </a:pPr>
            <a:r>
              <a:rPr lang="en-US" sz="1582">
                <a:solidFill>
                  <a:srgbClr val="FFFFFF"/>
                </a:solidFill>
                <a:latin typeface="League Spartan"/>
                <a:ea typeface="League Spartan"/>
                <a:cs typeface="League Spartan"/>
                <a:sym typeface="League Spartan"/>
              </a:rPr>
              <a:t>       </a:t>
            </a:r>
            <a:r>
              <a:rPr lang="en-US" sz="1582">
                <a:solidFill>
                  <a:srgbClr val="FFFFFF"/>
                </a:solidFill>
                <a:latin typeface="League Spartan"/>
                <a:ea typeface="League Spartan"/>
                <a:cs typeface="League Spartan"/>
                <a:sym typeface="League Spartan"/>
              </a:rPr>
              <a:t>Speakers:</a:t>
            </a:r>
          </a:p>
          <a:p>
            <a:pPr algn="just">
              <a:lnSpc>
                <a:spcPts val="2215"/>
              </a:lnSpc>
            </a:pPr>
            <a:r>
              <a:rPr lang="en-US" sz="1582">
                <a:solidFill>
                  <a:srgbClr val="FFFFFF"/>
                </a:solidFill>
                <a:latin typeface="Roca Two"/>
                <a:ea typeface="Roca Two"/>
                <a:cs typeface="Roca Two"/>
                <a:sym typeface="Roca Two"/>
              </a:rPr>
              <a:t> Micro-Speakers and Piezoelectric Buzzers</a:t>
            </a:r>
          </a:p>
          <a:p>
            <a:pPr algn="just">
              <a:lnSpc>
                <a:spcPts val="2215"/>
              </a:lnSpc>
            </a:pPr>
            <a:r>
              <a:rPr lang="en-US" sz="1582">
                <a:solidFill>
                  <a:srgbClr val="FFFFFF"/>
                </a:solidFill>
                <a:latin typeface="Roca Two"/>
                <a:ea typeface="Roca Two"/>
                <a:cs typeface="Roca Two"/>
                <a:sym typeface="Roca Two"/>
              </a:rPr>
              <a:t>We recommend Piezoelectric Buzzers for less power consumption </a:t>
            </a:r>
          </a:p>
          <a:p>
            <a:pPr algn="just">
              <a:lnSpc>
                <a:spcPts val="2215"/>
              </a:lnSpc>
            </a:pPr>
            <a:r>
              <a:rPr lang="en-US" sz="1582">
                <a:solidFill>
                  <a:srgbClr val="FFFFFF"/>
                </a:solidFill>
                <a:latin typeface="League Spartan"/>
                <a:ea typeface="League Spartan"/>
                <a:cs typeface="League Spartan"/>
                <a:sym typeface="League Spartan"/>
              </a:rPr>
              <a:t>        </a:t>
            </a:r>
            <a:r>
              <a:rPr lang="en-US" sz="1582">
                <a:solidFill>
                  <a:srgbClr val="FFFFFF"/>
                </a:solidFill>
                <a:latin typeface="League Spartan"/>
                <a:ea typeface="League Spartan"/>
                <a:cs typeface="League Spartan"/>
                <a:sym typeface="League Spartan"/>
              </a:rPr>
              <a:t>Vibrators:</a:t>
            </a:r>
          </a:p>
          <a:p>
            <a:pPr algn="just">
              <a:lnSpc>
                <a:spcPts val="2215"/>
              </a:lnSpc>
              <a:spcBef>
                <a:spcPct val="0"/>
              </a:spcBef>
            </a:pPr>
            <a:r>
              <a:rPr lang="en-US" sz="1582">
                <a:solidFill>
                  <a:srgbClr val="FFFFFF"/>
                </a:solidFill>
                <a:latin typeface="Roca Two"/>
                <a:ea typeface="Roca Two"/>
                <a:cs typeface="Roca Two"/>
                <a:sym typeface="Roca Two"/>
              </a:rPr>
              <a:t> Linear Resonant Actuators (LRA)</a:t>
            </a:r>
          </a:p>
        </p:txBody>
      </p:sp>
      <p:sp>
        <p:nvSpPr>
          <p:cNvPr name="TextBox 15" id="15"/>
          <p:cNvSpPr txBox="true"/>
          <p:nvPr/>
        </p:nvSpPr>
        <p:spPr>
          <a:xfrm rot="0">
            <a:off x="2744213" y="4992340"/>
            <a:ext cx="6504533" cy="687722"/>
          </a:xfrm>
          <a:prstGeom prst="rect">
            <a:avLst/>
          </a:prstGeom>
        </p:spPr>
        <p:txBody>
          <a:bodyPr anchor="t" rtlCol="false" tIns="0" lIns="0" bIns="0" rIns="0">
            <a:spAutoFit/>
          </a:bodyPr>
          <a:lstStyle/>
          <a:p>
            <a:pPr algn="l">
              <a:lnSpc>
                <a:spcPts val="5669"/>
              </a:lnSpc>
              <a:spcBef>
                <a:spcPct val="0"/>
              </a:spcBef>
            </a:pPr>
            <a:r>
              <a:rPr lang="en-US" sz="4049">
                <a:solidFill>
                  <a:srgbClr val="FFFFFF"/>
                </a:solidFill>
                <a:latin typeface="League Spartan"/>
                <a:ea typeface="League Spartan"/>
                <a:cs typeface="League Spartan"/>
                <a:sym typeface="League Spartan"/>
              </a:rPr>
              <a:t>Hard</a:t>
            </a:r>
            <a:r>
              <a:rPr lang="en-US" sz="4049">
                <a:solidFill>
                  <a:srgbClr val="FFFFFF"/>
                </a:solidFill>
                <a:latin typeface="League Spartan"/>
                <a:ea typeface="League Spartan"/>
                <a:cs typeface="League Spartan"/>
                <a:sym typeface="League Spartan"/>
              </a:rPr>
              <a:t>ware requirements</a:t>
            </a:r>
          </a:p>
        </p:txBody>
      </p:sp>
      <p:sp>
        <p:nvSpPr>
          <p:cNvPr name="Freeform 16" id="16"/>
          <p:cNvSpPr/>
          <p:nvPr/>
        </p:nvSpPr>
        <p:spPr>
          <a:xfrm flipH="false" flipV="false" rot="0">
            <a:off x="4069894" y="5653688"/>
            <a:ext cx="226883" cy="226883"/>
          </a:xfrm>
          <a:custGeom>
            <a:avLst/>
            <a:gdLst/>
            <a:ahLst/>
            <a:cxnLst/>
            <a:rect r="r" b="b" t="t" l="l"/>
            <a:pathLst>
              <a:path h="226883" w="226883">
                <a:moveTo>
                  <a:pt x="0" y="0"/>
                </a:moveTo>
                <a:lnTo>
                  <a:pt x="226883" y="0"/>
                </a:lnTo>
                <a:lnTo>
                  <a:pt x="226883" y="226884"/>
                </a:lnTo>
                <a:lnTo>
                  <a:pt x="0" y="2268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4112894" y="6431067"/>
            <a:ext cx="140883" cy="270929"/>
          </a:xfrm>
          <a:custGeom>
            <a:avLst/>
            <a:gdLst/>
            <a:ahLst/>
            <a:cxnLst/>
            <a:rect r="r" b="b" t="t" l="l"/>
            <a:pathLst>
              <a:path h="270929" w="140883">
                <a:moveTo>
                  <a:pt x="0" y="0"/>
                </a:moveTo>
                <a:lnTo>
                  <a:pt x="140883" y="0"/>
                </a:lnTo>
                <a:lnTo>
                  <a:pt x="140883" y="270929"/>
                </a:lnTo>
                <a:lnTo>
                  <a:pt x="0" y="27092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8" id="18"/>
          <p:cNvSpPr/>
          <p:nvPr/>
        </p:nvSpPr>
        <p:spPr>
          <a:xfrm flipH="false" flipV="false" rot="0">
            <a:off x="4069894" y="7254446"/>
            <a:ext cx="238188" cy="238188"/>
          </a:xfrm>
          <a:custGeom>
            <a:avLst/>
            <a:gdLst/>
            <a:ahLst/>
            <a:cxnLst/>
            <a:rect r="r" b="b" t="t" l="l"/>
            <a:pathLst>
              <a:path h="238188" w="238188">
                <a:moveTo>
                  <a:pt x="0" y="0"/>
                </a:moveTo>
                <a:lnTo>
                  <a:pt x="238188" y="0"/>
                </a:lnTo>
                <a:lnTo>
                  <a:pt x="238188" y="238188"/>
                </a:lnTo>
                <a:lnTo>
                  <a:pt x="0" y="23818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9" id="19"/>
          <p:cNvSpPr/>
          <p:nvPr/>
        </p:nvSpPr>
        <p:spPr>
          <a:xfrm flipH="false" flipV="false" rot="0">
            <a:off x="4115400" y="8321025"/>
            <a:ext cx="162393" cy="270655"/>
          </a:xfrm>
          <a:custGeom>
            <a:avLst/>
            <a:gdLst/>
            <a:ahLst/>
            <a:cxnLst/>
            <a:rect r="r" b="b" t="t" l="l"/>
            <a:pathLst>
              <a:path h="270655" w="162393">
                <a:moveTo>
                  <a:pt x="0" y="0"/>
                </a:moveTo>
                <a:lnTo>
                  <a:pt x="162393" y="0"/>
                </a:lnTo>
                <a:lnTo>
                  <a:pt x="162393" y="270655"/>
                </a:lnTo>
                <a:lnTo>
                  <a:pt x="0" y="27065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0" id="20"/>
          <p:cNvSpPr/>
          <p:nvPr/>
        </p:nvSpPr>
        <p:spPr>
          <a:xfrm flipH="false" flipV="false" rot="0">
            <a:off x="4157436" y="8972680"/>
            <a:ext cx="192682" cy="170282"/>
          </a:xfrm>
          <a:custGeom>
            <a:avLst/>
            <a:gdLst/>
            <a:ahLst/>
            <a:cxnLst/>
            <a:rect r="r" b="b" t="t" l="l"/>
            <a:pathLst>
              <a:path h="170282" w="192682">
                <a:moveTo>
                  <a:pt x="0" y="0"/>
                </a:moveTo>
                <a:lnTo>
                  <a:pt x="192681" y="0"/>
                </a:lnTo>
                <a:lnTo>
                  <a:pt x="192681" y="170283"/>
                </a:lnTo>
                <a:lnTo>
                  <a:pt x="0" y="170283"/>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1" id="21"/>
          <p:cNvSpPr/>
          <p:nvPr/>
        </p:nvSpPr>
        <p:spPr>
          <a:xfrm flipH="false" flipV="false" rot="0">
            <a:off x="4157436" y="9785013"/>
            <a:ext cx="308094" cy="236462"/>
          </a:xfrm>
          <a:custGeom>
            <a:avLst/>
            <a:gdLst/>
            <a:ahLst/>
            <a:cxnLst/>
            <a:rect r="r" b="b" t="t" l="l"/>
            <a:pathLst>
              <a:path h="236462" w="308094">
                <a:moveTo>
                  <a:pt x="0" y="0"/>
                </a:moveTo>
                <a:lnTo>
                  <a:pt x="308094" y="0"/>
                </a:lnTo>
                <a:lnTo>
                  <a:pt x="308094" y="236462"/>
                </a:lnTo>
                <a:lnTo>
                  <a:pt x="0" y="23646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2" id="22"/>
          <p:cNvSpPr/>
          <p:nvPr/>
        </p:nvSpPr>
        <p:spPr>
          <a:xfrm flipH="false" flipV="false" rot="0">
            <a:off x="2115766" y="5068540"/>
            <a:ext cx="492165" cy="492165"/>
          </a:xfrm>
          <a:custGeom>
            <a:avLst/>
            <a:gdLst/>
            <a:ahLst/>
            <a:cxnLst/>
            <a:rect r="r" b="b" t="t" l="l"/>
            <a:pathLst>
              <a:path h="492165" w="492165">
                <a:moveTo>
                  <a:pt x="0" y="0"/>
                </a:moveTo>
                <a:lnTo>
                  <a:pt x="492165" y="0"/>
                </a:lnTo>
                <a:lnTo>
                  <a:pt x="492165" y="492165"/>
                </a:lnTo>
                <a:lnTo>
                  <a:pt x="0" y="49216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23" id="23"/>
          <p:cNvSpPr txBox="true"/>
          <p:nvPr/>
        </p:nvSpPr>
        <p:spPr>
          <a:xfrm rot="0">
            <a:off x="7797003" y="-84367"/>
            <a:ext cx="2693994" cy="669468"/>
          </a:xfrm>
          <a:prstGeom prst="rect">
            <a:avLst/>
          </a:prstGeom>
        </p:spPr>
        <p:txBody>
          <a:bodyPr anchor="t" rtlCol="false" tIns="0" lIns="0" bIns="0" rIns="0">
            <a:spAutoFit/>
          </a:bodyPr>
          <a:lstStyle/>
          <a:p>
            <a:pPr algn="ctr">
              <a:lnSpc>
                <a:spcPts val="5223"/>
              </a:lnSpc>
              <a:spcBef>
                <a:spcPct val="0"/>
              </a:spcBef>
            </a:pPr>
            <a:r>
              <a:rPr lang="en-US" b="true" sz="3731" u="sng">
                <a:solidFill>
                  <a:srgbClr val="FFFFFF"/>
                </a:solidFill>
                <a:latin typeface="Poppins Bold"/>
                <a:ea typeface="Poppins Bold"/>
                <a:cs typeface="Poppins Bold"/>
                <a:sym typeface="Poppins Bold"/>
              </a:rPr>
              <a:t>WRIST BELT</a:t>
            </a:r>
          </a:p>
        </p:txBody>
      </p:sp>
      <p:sp>
        <p:nvSpPr>
          <p:cNvPr name="TextBox 24" id="24"/>
          <p:cNvSpPr txBox="true"/>
          <p:nvPr/>
        </p:nvSpPr>
        <p:spPr>
          <a:xfrm rot="0">
            <a:off x="2574280" y="528247"/>
            <a:ext cx="6235601" cy="687722"/>
          </a:xfrm>
          <a:prstGeom prst="rect">
            <a:avLst/>
          </a:prstGeom>
        </p:spPr>
        <p:txBody>
          <a:bodyPr anchor="t" rtlCol="false" tIns="0" lIns="0" bIns="0" rIns="0">
            <a:spAutoFit/>
          </a:bodyPr>
          <a:lstStyle/>
          <a:p>
            <a:pPr algn="l">
              <a:lnSpc>
                <a:spcPts val="5669"/>
              </a:lnSpc>
              <a:spcBef>
                <a:spcPct val="0"/>
              </a:spcBef>
            </a:pPr>
            <a:r>
              <a:rPr lang="en-US" sz="4049">
                <a:solidFill>
                  <a:srgbClr val="FFFFFF"/>
                </a:solidFill>
                <a:latin typeface="League Spartan"/>
                <a:ea typeface="League Spartan"/>
                <a:cs typeface="League Spartan"/>
                <a:sym typeface="League Spartan"/>
              </a:rPr>
              <a:t>Soft</a:t>
            </a:r>
            <a:r>
              <a:rPr lang="en-US" sz="4049">
                <a:solidFill>
                  <a:srgbClr val="FFFFFF"/>
                </a:solidFill>
                <a:latin typeface="League Spartan"/>
                <a:ea typeface="League Spartan"/>
                <a:cs typeface="League Spartan"/>
                <a:sym typeface="League Spartan"/>
              </a:rPr>
              <a:t>ware requirements</a:t>
            </a:r>
          </a:p>
        </p:txBody>
      </p:sp>
      <p:sp>
        <p:nvSpPr>
          <p:cNvPr name="TextBox 25" id="25"/>
          <p:cNvSpPr txBox="true"/>
          <p:nvPr/>
        </p:nvSpPr>
        <p:spPr>
          <a:xfrm rot="0">
            <a:off x="11495906" y="1216311"/>
            <a:ext cx="6183514" cy="4060021"/>
          </a:xfrm>
          <a:prstGeom prst="rect">
            <a:avLst/>
          </a:prstGeom>
        </p:spPr>
        <p:txBody>
          <a:bodyPr anchor="t" rtlCol="false" tIns="0" lIns="0" bIns="0" rIns="0">
            <a:spAutoFit/>
          </a:bodyPr>
          <a:lstStyle/>
          <a:p>
            <a:pPr algn="l">
              <a:lnSpc>
                <a:spcPts val="2494"/>
              </a:lnSpc>
            </a:pPr>
            <a:r>
              <a:rPr lang="en-US" sz="1781">
                <a:solidFill>
                  <a:srgbClr val="FFFFFF"/>
                </a:solidFill>
                <a:latin typeface="League Spartan"/>
                <a:ea typeface="League Spartan"/>
                <a:cs typeface="League Spartan"/>
                <a:sym typeface="League Spartan"/>
              </a:rPr>
              <a:t>User Interface</a:t>
            </a:r>
          </a:p>
          <a:p>
            <a:pPr algn="l">
              <a:lnSpc>
                <a:spcPts val="2494"/>
              </a:lnSpc>
            </a:pPr>
            <a:r>
              <a:rPr lang="en-US" sz="1781">
                <a:solidFill>
                  <a:srgbClr val="FFFFFF"/>
                </a:solidFill>
                <a:latin typeface="Roca Two"/>
                <a:ea typeface="Roca Two"/>
                <a:cs typeface="Roca Two"/>
                <a:sym typeface="Roca Two"/>
              </a:rPr>
              <a:t>Mobile app for data visualization and customization.</a:t>
            </a:r>
          </a:p>
          <a:p>
            <a:pPr algn="l">
              <a:lnSpc>
                <a:spcPts val="2494"/>
              </a:lnSpc>
            </a:pPr>
            <a:r>
              <a:rPr lang="en-US" sz="1781">
                <a:solidFill>
                  <a:srgbClr val="FFFFFF"/>
                </a:solidFill>
                <a:latin typeface="Roca Two"/>
                <a:ea typeface="Roca Two"/>
                <a:cs typeface="Roca Two"/>
                <a:sym typeface="Roca Two"/>
              </a:rPr>
              <a:t>Integrated</a:t>
            </a:r>
            <a:r>
              <a:rPr lang="en-US" sz="1781">
                <a:solidFill>
                  <a:srgbClr val="FFFFFF"/>
                </a:solidFill>
                <a:latin typeface="Roca Two"/>
                <a:ea typeface="Roca Two"/>
                <a:cs typeface="Roca Two"/>
                <a:sym typeface="Roca Two"/>
              </a:rPr>
              <a:t> dashboard d</a:t>
            </a:r>
            <a:r>
              <a:rPr lang="en-US" sz="1781">
                <a:solidFill>
                  <a:srgbClr val="FFFFFF"/>
                </a:solidFill>
                <a:latin typeface="Roca Two"/>
                <a:ea typeface="Roca Two"/>
                <a:cs typeface="Roca Two"/>
                <a:sym typeface="Roca Two"/>
              </a:rPr>
              <a:t>isplay for in-car notifications.</a:t>
            </a:r>
          </a:p>
          <a:p>
            <a:pPr algn="l">
              <a:lnSpc>
                <a:spcPts val="2494"/>
              </a:lnSpc>
            </a:pPr>
            <a:r>
              <a:rPr lang="en-US" sz="1781">
                <a:solidFill>
                  <a:srgbClr val="FFFFFF"/>
                </a:solidFill>
                <a:latin typeface="League Spartan"/>
                <a:ea typeface="League Spartan"/>
                <a:cs typeface="League Spartan"/>
                <a:sym typeface="League Spartan"/>
              </a:rPr>
              <a:t>Security</a:t>
            </a:r>
          </a:p>
          <a:p>
            <a:pPr algn="l">
              <a:lnSpc>
                <a:spcPts val="2494"/>
              </a:lnSpc>
            </a:pPr>
            <a:r>
              <a:rPr lang="en-US" sz="1781">
                <a:solidFill>
                  <a:srgbClr val="FFFFFF"/>
                </a:solidFill>
                <a:latin typeface="Roca Two"/>
                <a:ea typeface="Roca Two"/>
                <a:cs typeface="Roca Two"/>
                <a:sym typeface="Roca Two"/>
              </a:rPr>
              <a:t>AES-256 data encryption and secure pairing protocols.</a:t>
            </a:r>
          </a:p>
          <a:p>
            <a:pPr algn="l">
              <a:lnSpc>
                <a:spcPts val="2494"/>
              </a:lnSpc>
            </a:pPr>
            <a:r>
              <a:rPr lang="en-US" sz="1781">
                <a:solidFill>
                  <a:srgbClr val="FFFFFF"/>
                </a:solidFill>
                <a:latin typeface="Roca Two"/>
                <a:ea typeface="Roca Two"/>
                <a:cs typeface="Roca Two"/>
                <a:sym typeface="Roca Two"/>
              </a:rPr>
              <a:t>Compliance</a:t>
            </a:r>
            <a:r>
              <a:rPr lang="en-US" sz="1781">
                <a:solidFill>
                  <a:srgbClr val="FFFFFF"/>
                </a:solidFill>
                <a:latin typeface="Roca Two"/>
                <a:ea typeface="Roca Two"/>
                <a:cs typeface="Roca Two"/>
                <a:sym typeface="Roca Two"/>
              </a:rPr>
              <a:t> with GDPR and HIPAA stand</a:t>
            </a:r>
            <a:r>
              <a:rPr lang="en-US" sz="1781">
                <a:solidFill>
                  <a:srgbClr val="FFFFFF"/>
                </a:solidFill>
                <a:latin typeface="Roca Two"/>
                <a:ea typeface="Roca Two"/>
                <a:cs typeface="Roca Two"/>
                <a:sym typeface="Roca Two"/>
              </a:rPr>
              <a:t>ards.</a:t>
            </a:r>
          </a:p>
          <a:p>
            <a:pPr algn="l">
              <a:lnSpc>
                <a:spcPts val="2494"/>
              </a:lnSpc>
            </a:pPr>
            <a:r>
              <a:rPr lang="en-US" sz="1781">
                <a:solidFill>
                  <a:srgbClr val="FFFFFF"/>
                </a:solidFill>
                <a:latin typeface="League Spartan"/>
                <a:ea typeface="League Spartan"/>
                <a:cs typeface="League Spartan"/>
                <a:sym typeface="League Spartan"/>
              </a:rPr>
              <a:t>Emergency</a:t>
            </a:r>
            <a:r>
              <a:rPr lang="en-US" sz="1781">
                <a:solidFill>
                  <a:srgbClr val="FFFFFF"/>
                </a:solidFill>
                <a:latin typeface="League Spartan"/>
                <a:ea typeface="League Spartan"/>
                <a:cs typeface="League Spartan"/>
                <a:sym typeface="League Spartan"/>
              </a:rPr>
              <a:t> Services</a:t>
            </a:r>
          </a:p>
          <a:p>
            <a:pPr algn="l">
              <a:lnSpc>
                <a:spcPts val="2494"/>
              </a:lnSpc>
            </a:pPr>
            <a:r>
              <a:rPr lang="en-US" sz="1781">
                <a:solidFill>
                  <a:srgbClr val="FFFFFF"/>
                </a:solidFill>
                <a:latin typeface="Roca Two"/>
                <a:ea typeface="Roca Two"/>
                <a:cs typeface="Roca Two"/>
                <a:sym typeface="Roca Two"/>
              </a:rPr>
              <a:t>Automated SOS alerts with GPS location.</a:t>
            </a:r>
          </a:p>
          <a:p>
            <a:pPr algn="l">
              <a:lnSpc>
                <a:spcPts val="2494"/>
              </a:lnSpc>
            </a:pPr>
            <a:r>
              <a:rPr lang="en-US" sz="1781">
                <a:solidFill>
                  <a:srgbClr val="FFFFFF"/>
                </a:solidFill>
                <a:latin typeface="Roca Two"/>
                <a:ea typeface="Roca Two"/>
                <a:cs typeface="Roca Two"/>
                <a:sym typeface="Roca Two"/>
              </a:rPr>
              <a:t>APIs for emergency service integration.</a:t>
            </a:r>
          </a:p>
          <a:p>
            <a:pPr algn="l">
              <a:lnSpc>
                <a:spcPts val="2494"/>
              </a:lnSpc>
            </a:pPr>
            <a:r>
              <a:rPr lang="en-US" sz="1781">
                <a:solidFill>
                  <a:srgbClr val="FFFFFF"/>
                </a:solidFill>
                <a:latin typeface="League Spartan"/>
                <a:ea typeface="League Spartan"/>
                <a:cs typeface="League Spartan"/>
                <a:sym typeface="League Spartan"/>
              </a:rPr>
              <a:t>Maintenance</a:t>
            </a:r>
          </a:p>
          <a:p>
            <a:pPr algn="l">
              <a:lnSpc>
                <a:spcPts val="2494"/>
              </a:lnSpc>
            </a:pPr>
            <a:r>
              <a:rPr lang="en-US" sz="1781">
                <a:solidFill>
                  <a:srgbClr val="FFFFFF"/>
                </a:solidFill>
                <a:latin typeface="Roca Two"/>
                <a:ea typeface="Roca Two"/>
                <a:cs typeface="Roca Two"/>
                <a:sym typeface="Roca Two"/>
              </a:rPr>
              <a:t>Over-the-air updates for firmware and software.</a:t>
            </a:r>
          </a:p>
          <a:p>
            <a:pPr algn="l">
              <a:lnSpc>
                <a:spcPts val="2494"/>
              </a:lnSpc>
            </a:pPr>
            <a:r>
              <a:rPr lang="en-US" sz="1781">
                <a:solidFill>
                  <a:srgbClr val="FFFFFF"/>
                </a:solidFill>
                <a:latin typeface="Roca Two"/>
                <a:ea typeface="Roca Two"/>
                <a:cs typeface="Roca Two"/>
                <a:sym typeface="Roca Two"/>
              </a:rPr>
              <a:t>Diagnostic</a:t>
            </a:r>
            <a:r>
              <a:rPr lang="en-US" sz="1781">
                <a:solidFill>
                  <a:srgbClr val="FFFFFF"/>
                </a:solidFill>
                <a:latin typeface="Roca Two"/>
                <a:ea typeface="Roca Two"/>
                <a:cs typeface="Roca Two"/>
                <a:sym typeface="Roca Two"/>
              </a:rPr>
              <a:t> tools for </a:t>
            </a:r>
            <a:r>
              <a:rPr lang="en-US" sz="1781">
                <a:solidFill>
                  <a:srgbClr val="FFFFFF"/>
                </a:solidFill>
                <a:latin typeface="Roca Two"/>
                <a:ea typeface="Roca Two"/>
                <a:cs typeface="Roca Two"/>
                <a:sym typeface="Roca Two"/>
              </a:rPr>
              <a:t>real-time issue resolution.</a:t>
            </a:r>
          </a:p>
          <a:p>
            <a:pPr algn="l">
              <a:lnSpc>
                <a:spcPts val="2494"/>
              </a:lnSpc>
            </a:pPr>
          </a:p>
        </p:txBody>
      </p:sp>
      <p:grpSp>
        <p:nvGrpSpPr>
          <p:cNvPr name="Group 26" id="26"/>
          <p:cNvGrpSpPr/>
          <p:nvPr/>
        </p:nvGrpSpPr>
        <p:grpSpPr>
          <a:xfrm rot="-2928802">
            <a:off x="156251" y="5482698"/>
            <a:ext cx="3603640" cy="4868489"/>
            <a:chOff x="0" y="0"/>
            <a:chExt cx="4804853" cy="6491318"/>
          </a:xfrm>
        </p:grpSpPr>
        <p:sp>
          <p:nvSpPr>
            <p:cNvPr name="Freeform 27" id="27"/>
            <p:cNvSpPr/>
            <p:nvPr/>
          </p:nvSpPr>
          <p:spPr>
            <a:xfrm flipH="false" flipV="false" rot="0">
              <a:off x="0" y="0"/>
              <a:ext cx="4804853" cy="6491318"/>
            </a:xfrm>
            <a:custGeom>
              <a:avLst/>
              <a:gdLst/>
              <a:ahLst/>
              <a:cxnLst/>
              <a:rect r="r" b="b" t="t" l="l"/>
              <a:pathLst>
                <a:path h="6491318" w="4804853">
                  <a:moveTo>
                    <a:pt x="0" y="0"/>
                  </a:moveTo>
                  <a:lnTo>
                    <a:pt x="4804853" y="0"/>
                  </a:lnTo>
                  <a:lnTo>
                    <a:pt x="4804853" y="6491318"/>
                  </a:lnTo>
                  <a:lnTo>
                    <a:pt x="0" y="6491318"/>
                  </a:lnTo>
                  <a:lnTo>
                    <a:pt x="0" y="0"/>
                  </a:lnTo>
                  <a:close/>
                </a:path>
              </a:pathLst>
            </a:custGeom>
            <a:blipFill>
              <a:blip r:embed="rId25">
                <a:alphaModFix amt="46000"/>
              </a:blip>
              <a:stretch>
                <a:fillRect l="0" t="-479" r="-2467" b="-479"/>
              </a:stretch>
            </a:blipFill>
          </p:spPr>
        </p:sp>
        <p:sp>
          <p:nvSpPr>
            <p:cNvPr name="Freeform 28" id="28"/>
            <p:cNvSpPr/>
            <p:nvPr/>
          </p:nvSpPr>
          <p:spPr>
            <a:xfrm flipH="false" flipV="false" rot="371302">
              <a:off x="1557750" y="1235657"/>
              <a:ext cx="714609" cy="707085"/>
            </a:xfrm>
            <a:custGeom>
              <a:avLst/>
              <a:gdLst/>
              <a:ahLst/>
              <a:cxnLst/>
              <a:rect r="r" b="b" t="t" l="l"/>
              <a:pathLst>
                <a:path h="707085" w="714609">
                  <a:moveTo>
                    <a:pt x="0" y="0"/>
                  </a:moveTo>
                  <a:lnTo>
                    <a:pt x="714609" y="0"/>
                  </a:lnTo>
                  <a:lnTo>
                    <a:pt x="714609" y="707085"/>
                  </a:lnTo>
                  <a:lnTo>
                    <a:pt x="0" y="707085"/>
                  </a:lnTo>
                  <a:lnTo>
                    <a:pt x="0" y="0"/>
                  </a:lnTo>
                  <a:close/>
                </a:path>
              </a:pathLst>
            </a:custGeom>
            <a:blipFill>
              <a:blip r:embed="rId26">
                <a:alphaModFix amt="46000"/>
              </a:blip>
              <a:stretch>
                <a:fillRect l="0" t="-532" r="0" b="-532"/>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08302" y="1313026"/>
            <a:ext cx="10153313" cy="4406143"/>
            <a:chOff x="0" y="0"/>
            <a:chExt cx="13537751" cy="5874857"/>
          </a:xfrm>
        </p:grpSpPr>
        <p:sp>
          <p:nvSpPr>
            <p:cNvPr name="TextBox 4" id="4"/>
            <p:cNvSpPr txBox="true"/>
            <p:nvPr/>
          </p:nvSpPr>
          <p:spPr>
            <a:xfrm rot="0">
              <a:off x="0" y="-76200"/>
              <a:ext cx="13537751" cy="5951057"/>
            </a:xfrm>
            <a:prstGeom prst="rect">
              <a:avLst/>
            </a:prstGeom>
          </p:spPr>
          <p:txBody>
            <a:bodyPr anchor="t" rtlCol="false" tIns="0" lIns="0" bIns="0" rIns="0">
              <a:spAutoFit/>
            </a:bodyPr>
            <a:lstStyle/>
            <a:p>
              <a:pPr algn="l" marL="924014" indent="-462007" lvl="1">
                <a:lnSpc>
                  <a:spcPts val="5991"/>
                </a:lnSpc>
                <a:buFont typeface="Arial"/>
                <a:buChar char="•"/>
              </a:pPr>
              <a:r>
                <a:rPr lang="en-US" sz="4279">
                  <a:solidFill>
                    <a:srgbClr val="FFFFFF"/>
                  </a:solidFill>
                  <a:latin typeface="Roca Two"/>
                  <a:ea typeface="Roca Two"/>
                  <a:cs typeface="Roca Two"/>
                  <a:sym typeface="Roca Two"/>
                </a:rPr>
                <a:t>Real-Time Health Monitoring</a:t>
              </a:r>
            </a:p>
            <a:p>
              <a:pPr algn="l" marL="924014" indent="-462007" lvl="1">
                <a:lnSpc>
                  <a:spcPts val="5991"/>
                </a:lnSpc>
                <a:buFont typeface="Arial"/>
                <a:buChar char="•"/>
              </a:pPr>
              <a:r>
                <a:rPr lang="en-US" sz="4279">
                  <a:solidFill>
                    <a:srgbClr val="FFFFFF"/>
                  </a:solidFill>
                  <a:latin typeface="Roca Two"/>
                  <a:ea typeface="Roca Two"/>
                  <a:cs typeface="Roca Two"/>
                  <a:sym typeface="Roca Two"/>
                </a:rPr>
                <a:t>Alert System</a:t>
              </a:r>
            </a:p>
            <a:p>
              <a:pPr algn="l" marL="924014" indent="-462007" lvl="1">
                <a:lnSpc>
                  <a:spcPts val="5991"/>
                </a:lnSpc>
                <a:buFont typeface="Arial"/>
                <a:buChar char="•"/>
              </a:pPr>
              <a:r>
                <a:rPr lang="en-US" sz="4279">
                  <a:solidFill>
                    <a:srgbClr val="FFFFFF"/>
                  </a:solidFill>
                  <a:latin typeface="Roca Two"/>
                  <a:ea typeface="Roca Two"/>
                  <a:cs typeface="Roca Two"/>
                  <a:sym typeface="Roca Two"/>
                </a:rPr>
                <a:t>Automatic Vehicle Response</a:t>
              </a:r>
            </a:p>
            <a:p>
              <a:pPr algn="l" marL="924014" indent="-462007" lvl="1">
                <a:lnSpc>
                  <a:spcPts val="5991"/>
                </a:lnSpc>
                <a:buFont typeface="Arial"/>
                <a:buChar char="•"/>
              </a:pPr>
              <a:r>
                <a:rPr lang="en-US" sz="4279">
                  <a:solidFill>
                    <a:srgbClr val="FFFFFF"/>
                  </a:solidFill>
                  <a:latin typeface="Roca Two"/>
                  <a:ea typeface="Roca Two"/>
                  <a:cs typeface="Roca Two"/>
                  <a:sym typeface="Roca Two"/>
                </a:rPr>
                <a:t>Smart Integration with Vehicle System</a:t>
              </a:r>
            </a:p>
            <a:p>
              <a:pPr algn="l" marL="924014" indent="-462007" lvl="1">
                <a:lnSpc>
                  <a:spcPts val="5991"/>
                </a:lnSpc>
                <a:buFont typeface="Arial"/>
                <a:buChar char="•"/>
              </a:pPr>
              <a:r>
                <a:rPr lang="en-US" sz="4279">
                  <a:solidFill>
                    <a:srgbClr val="FFFFFF"/>
                  </a:solidFill>
                  <a:latin typeface="Roca Two"/>
                  <a:ea typeface="Roca Two"/>
                  <a:cs typeface="Roca Two"/>
                  <a:sym typeface="Roca Two"/>
                </a:rPr>
                <a:t>Historical Data Logging</a:t>
              </a:r>
            </a:p>
          </p:txBody>
        </p:sp>
        <p:sp>
          <p:nvSpPr>
            <p:cNvPr name="Freeform 5" id="5"/>
            <p:cNvSpPr/>
            <p:nvPr/>
          </p:nvSpPr>
          <p:spPr>
            <a:xfrm flipH="false" flipV="false" rot="0">
              <a:off x="11311280" y="0"/>
              <a:ext cx="933458" cy="788758"/>
            </a:xfrm>
            <a:custGeom>
              <a:avLst/>
              <a:gdLst/>
              <a:ahLst/>
              <a:cxnLst/>
              <a:rect r="r" b="b" t="t" l="l"/>
              <a:pathLst>
                <a:path h="788758" w="933458">
                  <a:moveTo>
                    <a:pt x="0" y="0"/>
                  </a:moveTo>
                  <a:lnTo>
                    <a:pt x="933458" y="0"/>
                  </a:lnTo>
                  <a:lnTo>
                    <a:pt x="933458" y="788758"/>
                  </a:lnTo>
                  <a:lnTo>
                    <a:pt x="0" y="7887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691271" y="788758"/>
              <a:ext cx="914110" cy="966847"/>
            </a:xfrm>
            <a:custGeom>
              <a:avLst/>
              <a:gdLst/>
              <a:ahLst/>
              <a:cxnLst/>
              <a:rect r="r" b="b" t="t" l="l"/>
              <a:pathLst>
                <a:path h="966847" w="914110">
                  <a:moveTo>
                    <a:pt x="0" y="0"/>
                  </a:moveTo>
                  <a:lnTo>
                    <a:pt x="914110" y="0"/>
                  </a:lnTo>
                  <a:lnTo>
                    <a:pt x="914110" y="966847"/>
                  </a:lnTo>
                  <a:lnTo>
                    <a:pt x="0" y="9668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1248870" y="1982159"/>
              <a:ext cx="995868" cy="738187"/>
            </a:xfrm>
            <a:custGeom>
              <a:avLst/>
              <a:gdLst/>
              <a:ahLst/>
              <a:cxnLst/>
              <a:rect r="r" b="b" t="t" l="l"/>
              <a:pathLst>
                <a:path h="738187" w="995868">
                  <a:moveTo>
                    <a:pt x="0" y="0"/>
                  </a:moveTo>
                  <a:lnTo>
                    <a:pt x="995868" y="0"/>
                  </a:lnTo>
                  <a:lnTo>
                    <a:pt x="995868" y="738187"/>
                  </a:lnTo>
                  <a:lnTo>
                    <a:pt x="0" y="7381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3898436" y="3835547"/>
              <a:ext cx="1131176" cy="933220"/>
            </a:xfrm>
            <a:custGeom>
              <a:avLst/>
              <a:gdLst/>
              <a:ahLst/>
              <a:cxnLst/>
              <a:rect r="r" b="b" t="t" l="l"/>
              <a:pathLst>
                <a:path h="933220" w="1131176">
                  <a:moveTo>
                    <a:pt x="0" y="0"/>
                  </a:moveTo>
                  <a:lnTo>
                    <a:pt x="1131175" y="0"/>
                  </a:lnTo>
                  <a:lnTo>
                    <a:pt x="1131175" y="933220"/>
                  </a:lnTo>
                  <a:lnTo>
                    <a:pt x="0" y="9332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9474649" y="4302157"/>
              <a:ext cx="1305618" cy="1305618"/>
            </a:xfrm>
            <a:custGeom>
              <a:avLst/>
              <a:gdLst/>
              <a:ahLst/>
              <a:cxnLst/>
              <a:rect r="r" b="b" t="t" l="l"/>
              <a:pathLst>
                <a:path h="1305618" w="1305618">
                  <a:moveTo>
                    <a:pt x="0" y="0"/>
                  </a:moveTo>
                  <a:lnTo>
                    <a:pt x="1305619" y="0"/>
                  </a:lnTo>
                  <a:lnTo>
                    <a:pt x="1305619" y="1305619"/>
                  </a:lnTo>
                  <a:lnTo>
                    <a:pt x="0" y="13056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Freeform 10" id="10"/>
          <p:cNvSpPr/>
          <p:nvPr/>
        </p:nvSpPr>
        <p:spPr>
          <a:xfrm flipH="false" flipV="false" rot="0">
            <a:off x="14820718" y="5841789"/>
            <a:ext cx="560255" cy="560255"/>
          </a:xfrm>
          <a:custGeom>
            <a:avLst/>
            <a:gdLst/>
            <a:ahLst/>
            <a:cxnLst/>
            <a:rect r="r" b="b" t="t" l="l"/>
            <a:pathLst>
              <a:path h="560255" w="560255">
                <a:moveTo>
                  <a:pt x="0" y="0"/>
                </a:moveTo>
                <a:lnTo>
                  <a:pt x="560255" y="0"/>
                </a:lnTo>
                <a:lnTo>
                  <a:pt x="560255" y="560255"/>
                </a:lnTo>
                <a:lnTo>
                  <a:pt x="0" y="56025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14820718" y="6562990"/>
            <a:ext cx="532228" cy="532228"/>
          </a:xfrm>
          <a:custGeom>
            <a:avLst/>
            <a:gdLst/>
            <a:ahLst/>
            <a:cxnLst/>
            <a:rect r="r" b="b" t="t" l="l"/>
            <a:pathLst>
              <a:path h="532228" w="532228">
                <a:moveTo>
                  <a:pt x="0" y="0"/>
                </a:moveTo>
                <a:lnTo>
                  <a:pt x="532228" y="0"/>
                </a:lnTo>
                <a:lnTo>
                  <a:pt x="532228" y="532228"/>
                </a:lnTo>
                <a:lnTo>
                  <a:pt x="0" y="53222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16667605" y="7292356"/>
            <a:ext cx="591695" cy="591695"/>
          </a:xfrm>
          <a:custGeom>
            <a:avLst/>
            <a:gdLst/>
            <a:ahLst/>
            <a:cxnLst/>
            <a:rect r="r" b="b" t="t" l="l"/>
            <a:pathLst>
              <a:path h="591695" w="591695">
                <a:moveTo>
                  <a:pt x="0" y="0"/>
                </a:moveTo>
                <a:lnTo>
                  <a:pt x="591695" y="0"/>
                </a:lnTo>
                <a:lnTo>
                  <a:pt x="591695" y="591696"/>
                </a:lnTo>
                <a:lnTo>
                  <a:pt x="0" y="59169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false" flipV="false" rot="0">
            <a:off x="10677184" y="9561285"/>
            <a:ext cx="469021" cy="596529"/>
          </a:xfrm>
          <a:custGeom>
            <a:avLst/>
            <a:gdLst/>
            <a:ahLst/>
            <a:cxnLst/>
            <a:rect r="r" b="b" t="t" l="l"/>
            <a:pathLst>
              <a:path h="596529" w="469021">
                <a:moveTo>
                  <a:pt x="0" y="0"/>
                </a:moveTo>
                <a:lnTo>
                  <a:pt x="469021" y="0"/>
                </a:lnTo>
                <a:lnTo>
                  <a:pt x="469021" y="596529"/>
                </a:lnTo>
                <a:lnTo>
                  <a:pt x="0" y="596529"/>
                </a:lnTo>
                <a:lnTo>
                  <a:pt x="0" y="0"/>
                </a:lnTo>
                <a:close/>
              </a:path>
            </a:pathLst>
          </a:custGeom>
          <a:blipFill>
            <a:blip r:embed="rId19"/>
            <a:stretch>
              <a:fillRect l="0" t="0" r="0" b="0"/>
            </a:stretch>
          </a:blipFill>
        </p:spPr>
      </p:sp>
      <p:sp>
        <p:nvSpPr>
          <p:cNvPr name="TextBox 14" id="14"/>
          <p:cNvSpPr txBox="true"/>
          <p:nvPr/>
        </p:nvSpPr>
        <p:spPr>
          <a:xfrm rot="0">
            <a:off x="7557572" y="5765589"/>
            <a:ext cx="9256948" cy="4482343"/>
          </a:xfrm>
          <a:prstGeom prst="rect">
            <a:avLst/>
          </a:prstGeom>
        </p:spPr>
        <p:txBody>
          <a:bodyPr anchor="t" rtlCol="false" tIns="0" lIns="0" bIns="0" rIns="0">
            <a:spAutoFit/>
          </a:bodyPr>
          <a:lstStyle/>
          <a:p>
            <a:pPr algn="l" marL="924014" indent="-462007" lvl="1">
              <a:lnSpc>
                <a:spcPts val="5991"/>
              </a:lnSpc>
              <a:buFont typeface="Arial"/>
              <a:buChar char="•"/>
            </a:pPr>
            <a:r>
              <a:rPr lang="en-US" sz="4279">
                <a:solidFill>
                  <a:srgbClr val="FFFFFF"/>
                </a:solidFill>
                <a:latin typeface="Roca Two"/>
                <a:ea typeface="Roca Two"/>
                <a:cs typeface="Roca Two"/>
                <a:sym typeface="Roca Two"/>
              </a:rPr>
              <a:t>User-Friendly Interface</a:t>
            </a:r>
          </a:p>
          <a:p>
            <a:pPr algn="l" marL="924014" indent="-462007" lvl="1">
              <a:lnSpc>
                <a:spcPts val="5991"/>
              </a:lnSpc>
              <a:buFont typeface="Arial"/>
              <a:buChar char="•"/>
            </a:pPr>
            <a:r>
              <a:rPr lang="en-US" sz="4279">
                <a:solidFill>
                  <a:srgbClr val="FFFFFF"/>
                </a:solidFill>
                <a:latin typeface="Roca Two"/>
                <a:ea typeface="Roca Two"/>
                <a:cs typeface="Roca Two"/>
                <a:sym typeface="Roca Two"/>
              </a:rPr>
              <a:t>Customization Options</a:t>
            </a:r>
          </a:p>
          <a:p>
            <a:pPr algn="l" marL="924014" indent="-462007" lvl="1">
              <a:lnSpc>
                <a:spcPts val="5991"/>
              </a:lnSpc>
              <a:buFont typeface="Arial"/>
              <a:buChar char="•"/>
            </a:pPr>
            <a:r>
              <a:rPr lang="en-US" sz="4279">
                <a:solidFill>
                  <a:srgbClr val="FFFFFF"/>
                </a:solidFill>
                <a:latin typeface="Roca Two"/>
                <a:ea typeface="Roca Two"/>
                <a:cs typeface="Roca Two"/>
                <a:sym typeface="Roca Two"/>
              </a:rPr>
              <a:t>Emergency Services Integration</a:t>
            </a:r>
          </a:p>
          <a:p>
            <a:pPr algn="l" marL="924014" indent="-462007" lvl="1">
              <a:lnSpc>
                <a:spcPts val="5991"/>
              </a:lnSpc>
              <a:buFont typeface="Arial"/>
              <a:buChar char="•"/>
            </a:pPr>
            <a:r>
              <a:rPr lang="en-US" sz="4279">
                <a:solidFill>
                  <a:srgbClr val="FFFFFF"/>
                </a:solidFill>
                <a:latin typeface="Roca Two"/>
                <a:ea typeface="Roca Two"/>
                <a:cs typeface="Roca Two"/>
                <a:sym typeface="Roca Two"/>
              </a:rPr>
              <a:t>One-Button Operation</a:t>
            </a:r>
          </a:p>
          <a:p>
            <a:pPr algn="l" marL="924014" indent="-462007" lvl="1">
              <a:lnSpc>
                <a:spcPts val="5991"/>
              </a:lnSpc>
              <a:buFont typeface="Arial"/>
              <a:buChar char="•"/>
            </a:pPr>
            <a:r>
              <a:rPr lang="en-US" sz="4279">
                <a:solidFill>
                  <a:srgbClr val="FFFFFF"/>
                </a:solidFill>
                <a:latin typeface="Roca Two"/>
                <a:ea typeface="Roca Two"/>
                <a:cs typeface="Roca Two"/>
                <a:sym typeface="Roca Two"/>
              </a:rPr>
              <a:t>Premium Design and Status Symbol</a:t>
            </a:r>
          </a:p>
        </p:txBody>
      </p:sp>
      <p:sp>
        <p:nvSpPr>
          <p:cNvPr name="Freeform 15" id="15"/>
          <p:cNvSpPr/>
          <p:nvPr/>
        </p:nvSpPr>
        <p:spPr>
          <a:xfrm flipH="false" flipV="false" rot="0">
            <a:off x="14292075" y="8157483"/>
            <a:ext cx="528643" cy="528643"/>
          </a:xfrm>
          <a:custGeom>
            <a:avLst/>
            <a:gdLst/>
            <a:ahLst/>
            <a:cxnLst/>
            <a:rect r="r" b="b" t="t" l="l"/>
            <a:pathLst>
              <a:path h="528643" w="528643">
                <a:moveTo>
                  <a:pt x="0" y="0"/>
                </a:moveTo>
                <a:lnTo>
                  <a:pt x="528643" y="0"/>
                </a:lnTo>
                <a:lnTo>
                  <a:pt x="528643" y="528642"/>
                </a:lnTo>
                <a:lnTo>
                  <a:pt x="0" y="528642"/>
                </a:lnTo>
                <a:lnTo>
                  <a:pt x="0" y="0"/>
                </a:lnTo>
                <a:close/>
              </a:path>
            </a:pathLst>
          </a:custGeom>
          <a:blipFill>
            <a:blip r:embed="rId20"/>
            <a:stretch>
              <a:fillRect l="0" t="0" r="0" b="0"/>
            </a:stretch>
          </a:blipFill>
        </p:spPr>
      </p:sp>
      <p:sp>
        <p:nvSpPr>
          <p:cNvPr name="TextBox 16" id="16"/>
          <p:cNvSpPr txBox="true"/>
          <p:nvPr/>
        </p:nvSpPr>
        <p:spPr>
          <a:xfrm rot="0">
            <a:off x="4209851" y="-209222"/>
            <a:ext cx="9868297" cy="1522247"/>
          </a:xfrm>
          <a:prstGeom prst="rect">
            <a:avLst/>
          </a:prstGeom>
        </p:spPr>
        <p:txBody>
          <a:bodyPr anchor="t" rtlCol="false" tIns="0" lIns="0" bIns="0" rIns="0">
            <a:spAutoFit/>
          </a:bodyPr>
          <a:lstStyle/>
          <a:p>
            <a:pPr algn="l">
              <a:lnSpc>
                <a:spcPts val="11121"/>
              </a:lnSpc>
              <a:spcBef>
                <a:spcPct val="0"/>
              </a:spcBef>
            </a:pPr>
            <a:r>
              <a:rPr lang="en-US" sz="7944" u="sng">
                <a:solidFill>
                  <a:srgbClr val="FFFFFF"/>
                </a:solidFill>
                <a:latin typeface="Times New Roman"/>
                <a:ea typeface="Times New Roman"/>
                <a:cs typeface="Times New Roman"/>
                <a:sym typeface="Times New Roman"/>
              </a:rPr>
              <a:t>P</a:t>
            </a:r>
            <a:r>
              <a:rPr lang="en-US" sz="7944" i="true" u="sng">
                <a:solidFill>
                  <a:srgbClr val="FFFFFF"/>
                </a:solidFill>
                <a:latin typeface="Times New Roman Italics"/>
                <a:ea typeface="Times New Roman Italics"/>
                <a:cs typeface="Times New Roman Italics"/>
                <a:sym typeface="Times New Roman Italics"/>
              </a:rPr>
              <a:t>roduct</a:t>
            </a:r>
            <a:r>
              <a:rPr lang="en-US" sz="7944" i="true">
                <a:solidFill>
                  <a:srgbClr val="FFFFFF"/>
                </a:solidFill>
                <a:latin typeface="Times New Roman Italics"/>
                <a:ea typeface="Times New Roman Italics"/>
                <a:cs typeface="Times New Roman Italics"/>
                <a:sym typeface="Times New Roman Italics"/>
              </a:rPr>
              <a:t> </a:t>
            </a:r>
            <a:r>
              <a:rPr lang="en-US" sz="7944" i="true" u="sng">
                <a:solidFill>
                  <a:srgbClr val="FFFFFF"/>
                </a:solidFill>
                <a:latin typeface="Times New Roman Italics"/>
                <a:ea typeface="Times New Roman Italics"/>
                <a:cs typeface="Times New Roman Italics"/>
                <a:sym typeface="Times New Roman Italics"/>
              </a:rPr>
              <a:t>Key Features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30303"/>
        </a:solidFill>
      </p:bgPr>
    </p:bg>
    <p:spTree>
      <p:nvGrpSpPr>
        <p:cNvPr id="1" name=""/>
        <p:cNvGrpSpPr/>
        <p:nvPr/>
      </p:nvGrpSpPr>
      <p:grpSpPr>
        <a:xfrm>
          <a:off x="0" y="0"/>
          <a:ext cx="0" cy="0"/>
          <a:chOff x="0" y="0"/>
          <a:chExt cx="0" cy="0"/>
        </a:xfrm>
      </p:grpSpPr>
      <p:sp>
        <p:nvSpPr>
          <p:cNvPr name="Freeform 2" id="2"/>
          <p:cNvSpPr/>
          <p:nvPr/>
        </p:nvSpPr>
        <p:spPr>
          <a:xfrm flipH="false" flipV="false" rot="2197605">
            <a:off x="6408061" y="4504835"/>
            <a:ext cx="635618" cy="635618"/>
          </a:xfrm>
          <a:custGeom>
            <a:avLst/>
            <a:gdLst/>
            <a:ahLst/>
            <a:cxnLst/>
            <a:rect r="r" b="b" t="t" l="l"/>
            <a:pathLst>
              <a:path h="635618" w="635618">
                <a:moveTo>
                  <a:pt x="0" y="0"/>
                </a:moveTo>
                <a:lnTo>
                  <a:pt x="635618" y="0"/>
                </a:lnTo>
                <a:lnTo>
                  <a:pt x="635618" y="635618"/>
                </a:lnTo>
                <a:lnTo>
                  <a:pt x="0" y="635618"/>
                </a:lnTo>
                <a:lnTo>
                  <a:pt x="0" y="0"/>
                </a:lnTo>
                <a:close/>
              </a:path>
            </a:pathLst>
          </a:custGeom>
          <a:blipFill>
            <a:blip r:embed="rId2"/>
            <a:stretch>
              <a:fillRect l="0" t="0" r="0" b="0"/>
            </a:stretch>
          </a:blipFill>
        </p:spPr>
      </p:sp>
      <p:sp>
        <p:nvSpPr>
          <p:cNvPr name="Freeform 3" id="3"/>
          <p:cNvSpPr/>
          <p:nvPr/>
        </p:nvSpPr>
        <p:spPr>
          <a:xfrm flipH="false" flipV="false" rot="2197605">
            <a:off x="6385063" y="5187176"/>
            <a:ext cx="635618" cy="47625"/>
          </a:xfrm>
          <a:custGeom>
            <a:avLst/>
            <a:gdLst/>
            <a:ahLst/>
            <a:cxnLst/>
            <a:rect r="r" b="b" t="t" l="l"/>
            <a:pathLst>
              <a:path h="47625" w="635618">
                <a:moveTo>
                  <a:pt x="0" y="0"/>
                </a:moveTo>
                <a:lnTo>
                  <a:pt x="635618" y="0"/>
                </a:lnTo>
                <a:lnTo>
                  <a:pt x="635618" y="47625"/>
                </a:lnTo>
                <a:lnTo>
                  <a:pt x="0" y="47625"/>
                </a:lnTo>
                <a:lnTo>
                  <a:pt x="0" y="0"/>
                </a:lnTo>
                <a:close/>
              </a:path>
            </a:pathLst>
          </a:custGeom>
          <a:blipFill>
            <a:blip r:embed="rId2"/>
            <a:stretch>
              <a:fillRect l="0" t="-1234631" r="0" b="0"/>
            </a:stretch>
          </a:blipFill>
        </p:spPr>
      </p:sp>
      <p:sp>
        <p:nvSpPr>
          <p:cNvPr name="TextBox 4" id="4"/>
          <p:cNvSpPr txBox="true"/>
          <p:nvPr/>
        </p:nvSpPr>
        <p:spPr>
          <a:xfrm rot="0">
            <a:off x="634338" y="1343013"/>
            <a:ext cx="17350132" cy="8784602"/>
          </a:xfrm>
          <a:prstGeom prst="rect">
            <a:avLst/>
          </a:prstGeom>
        </p:spPr>
        <p:txBody>
          <a:bodyPr anchor="t" rtlCol="false" tIns="0" lIns="0" bIns="0" rIns="0">
            <a:spAutoFit/>
          </a:bodyPr>
          <a:lstStyle/>
          <a:p>
            <a:pPr algn="l">
              <a:lnSpc>
                <a:spcPts val="4059"/>
              </a:lnSpc>
              <a:spcBef>
                <a:spcPct val="0"/>
              </a:spcBef>
            </a:pPr>
            <a:r>
              <a:rPr lang="en-US" sz="2899">
                <a:solidFill>
                  <a:srgbClr val="FFFFFF"/>
                </a:solidFill>
                <a:latin typeface="Times New Roman"/>
                <a:ea typeface="Times New Roman"/>
                <a:cs typeface="Times New Roman"/>
                <a:sym typeface="Times New Roman"/>
              </a:rPr>
              <a:t>The WRIST BELT is equipped with advanced sensors that continuously monitor vital signs, including blood pressure, heart rate, respiratory rate, and oxygen saturation. This real-time tracking provides drivers with up-to-the-second insights into their health, offering immediate feedback on changes that could affect their well-being.</a:t>
            </a:r>
          </a:p>
          <a:p>
            <a:pPr algn="l" marL="626009" indent="-313004" lvl="1">
              <a:lnSpc>
                <a:spcPts val="4059"/>
              </a:lnSpc>
              <a:spcBef>
                <a:spcPct val="0"/>
              </a:spcBef>
              <a:buFont typeface="Arial"/>
              <a:buChar char="•"/>
            </a:pPr>
            <a:r>
              <a:rPr lang="en-US" b="true" sz="2899">
                <a:solidFill>
                  <a:srgbClr val="FFFFFF"/>
                </a:solidFill>
                <a:latin typeface="Times New Roman Bold"/>
                <a:ea typeface="Times New Roman Bold"/>
                <a:cs typeface="Times New Roman Bold"/>
                <a:sym typeface="Times New Roman Bold"/>
              </a:rPr>
              <a:t>Continuous Health Insights: </a:t>
            </a:r>
            <a:r>
              <a:rPr lang="en-US" sz="2899">
                <a:solidFill>
                  <a:srgbClr val="FFFFFF"/>
                </a:solidFill>
                <a:latin typeface="Times New Roman"/>
                <a:ea typeface="Times New Roman"/>
                <a:cs typeface="Times New Roman"/>
                <a:sym typeface="Times New Roman"/>
              </a:rPr>
              <a:t>The WRIST BELT monitors and records data throughout the journey, offering a comprehensive view of health trends and potential stress or fatigue indicators.</a:t>
            </a:r>
          </a:p>
          <a:p>
            <a:pPr algn="l" marL="626009" indent="-313004" lvl="1">
              <a:lnSpc>
                <a:spcPts val="4059"/>
              </a:lnSpc>
              <a:spcBef>
                <a:spcPct val="0"/>
              </a:spcBef>
              <a:buFont typeface="Arial"/>
              <a:buChar char="•"/>
            </a:pPr>
            <a:r>
              <a:rPr lang="en-US" b="true" sz="2899">
                <a:solidFill>
                  <a:srgbClr val="FFFFFF"/>
                </a:solidFill>
                <a:latin typeface="Times New Roman Bold"/>
                <a:ea typeface="Times New Roman Bold"/>
                <a:cs typeface="Times New Roman Bold"/>
                <a:sym typeface="Times New Roman Bold"/>
              </a:rPr>
              <a:t>Advanced Algorithms for Early Detection:</a:t>
            </a:r>
            <a:r>
              <a:rPr lang="en-US" sz="2899">
                <a:solidFill>
                  <a:srgbClr val="FFFFFF"/>
                </a:solidFill>
                <a:latin typeface="Times New Roman"/>
                <a:ea typeface="Times New Roman"/>
                <a:cs typeface="Times New Roman"/>
                <a:sym typeface="Times New Roman"/>
              </a:rPr>
              <a:t> The WRIST BELT's algorithms analyze health metrics to detect early signs of distress, such as high blood pressure spikes or irregular heart rates, which could indicate a potential medical issue.</a:t>
            </a:r>
          </a:p>
          <a:p>
            <a:pPr algn="l" marL="626009" indent="-313004" lvl="1">
              <a:lnSpc>
                <a:spcPts val="4059"/>
              </a:lnSpc>
              <a:spcBef>
                <a:spcPct val="0"/>
              </a:spcBef>
              <a:buFont typeface="Arial"/>
              <a:buChar char="•"/>
            </a:pPr>
            <a:r>
              <a:rPr lang="en-US" b="true" sz="2899">
                <a:solidFill>
                  <a:srgbClr val="FFFFFF"/>
                </a:solidFill>
                <a:latin typeface="Times New Roman Bold"/>
                <a:ea typeface="Times New Roman Bold"/>
                <a:cs typeface="Times New Roman Bold"/>
                <a:sym typeface="Times New Roman Bold"/>
              </a:rPr>
              <a:t>Adaptive Monitoring Based on Driving Conditions:</a:t>
            </a:r>
            <a:r>
              <a:rPr lang="en-US" sz="2899">
                <a:solidFill>
                  <a:srgbClr val="FFFFFF"/>
                </a:solidFill>
                <a:latin typeface="Times New Roman"/>
                <a:ea typeface="Times New Roman"/>
                <a:cs typeface="Times New Roman"/>
                <a:sym typeface="Times New Roman"/>
              </a:rPr>
              <a:t> The sensors adapt their sensitivity in response to driving conditions; for example, they become more responsive during high-stress situations like traffic jams, ensuring the driver’s health is prioritized when it matters most.</a:t>
            </a:r>
          </a:p>
          <a:p>
            <a:pPr algn="l" marL="626009" indent="-313004" lvl="1">
              <a:lnSpc>
                <a:spcPts val="4059"/>
              </a:lnSpc>
              <a:spcBef>
                <a:spcPct val="0"/>
              </a:spcBef>
              <a:buFont typeface="Arial"/>
              <a:buChar char="•"/>
            </a:pPr>
            <a:r>
              <a:rPr lang="en-US" b="true" sz="2899">
                <a:solidFill>
                  <a:srgbClr val="FFFFFF"/>
                </a:solidFill>
                <a:latin typeface="Times New Roman Bold"/>
                <a:ea typeface="Times New Roman Bold"/>
                <a:cs typeface="Times New Roman Bold"/>
                <a:sym typeface="Times New Roman Bold"/>
              </a:rPr>
              <a:t>Health Data Privacy and Security:</a:t>
            </a:r>
            <a:r>
              <a:rPr lang="en-US" sz="2899">
                <a:solidFill>
                  <a:srgbClr val="FFFFFF"/>
                </a:solidFill>
                <a:latin typeface="Times New Roman"/>
                <a:ea typeface="Times New Roman"/>
                <a:cs typeface="Times New Roman"/>
                <a:sym typeface="Times New Roman"/>
              </a:rPr>
              <a:t> Data is encrypted and securely stored, ensuring privacy and easy access for post-trip reviews or consultations with healthcare providers, if needed.</a:t>
            </a:r>
          </a:p>
          <a:p>
            <a:pPr algn="l">
              <a:lnSpc>
                <a:spcPts val="4059"/>
              </a:lnSpc>
              <a:spcBef>
                <a:spcPct val="0"/>
              </a:spcBef>
            </a:pPr>
            <a:r>
              <a:rPr lang="en-US" sz="2899">
                <a:solidFill>
                  <a:srgbClr val="FFFFFF"/>
                </a:solidFill>
                <a:latin typeface="Times New Roman"/>
                <a:ea typeface="Times New Roman"/>
                <a:cs typeface="Times New Roman"/>
                <a:sym typeface="Times New Roman"/>
              </a:rPr>
              <a:t>By continuously tracking these parameters, the WRIST BELT not only provides peace of mind but also acts as an early warning system, helping prevent possible health-related incidents while driving.</a:t>
            </a:r>
          </a:p>
          <a:p>
            <a:pPr algn="l">
              <a:lnSpc>
                <a:spcPts val="4059"/>
              </a:lnSpc>
              <a:spcBef>
                <a:spcPct val="0"/>
              </a:spcBef>
            </a:pPr>
          </a:p>
        </p:txBody>
      </p:sp>
      <p:sp>
        <p:nvSpPr>
          <p:cNvPr name="Freeform 5" id="5"/>
          <p:cNvSpPr/>
          <p:nvPr/>
        </p:nvSpPr>
        <p:spPr>
          <a:xfrm flipH="false" flipV="false" rot="0">
            <a:off x="11546075" y="283604"/>
            <a:ext cx="2708280" cy="1002064"/>
          </a:xfrm>
          <a:custGeom>
            <a:avLst/>
            <a:gdLst/>
            <a:ahLst/>
            <a:cxnLst/>
            <a:rect r="r" b="b" t="t" l="l"/>
            <a:pathLst>
              <a:path h="1002064" w="2708280">
                <a:moveTo>
                  <a:pt x="0" y="0"/>
                </a:moveTo>
                <a:lnTo>
                  <a:pt x="2708280" y="0"/>
                </a:lnTo>
                <a:lnTo>
                  <a:pt x="2708280" y="1002064"/>
                </a:lnTo>
                <a:lnTo>
                  <a:pt x="0" y="10020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919227" y="290940"/>
            <a:ext cx="10126563" cy="873090"/>
          </a:xfrm>
          <a:prstGeom prst="rect">
            <a:avLst/>
          </a:prstGeom>
        </p:spPr>
        <p:txBody>
          <a:bodyPr anchor="t" rtlCol="false" tIns="0" lIns="0" bIns="0" rIns="0">
            <a:spAutoFit/>
          </a:bodyPr>
          <a:lstStyle/>
          <a:p>
            <a:pPr algn="ctr">
              <a:lnSpc>
                <a:spcPts val="7001"/>
              </a:lnSpc>
              <a:spcBef>
                <a:spcPct val="0"/>
              </a:spcBef>
            </a:pPr>
            <a:r>
              <a:rPr lang="en-US" sz="5001" u="sng">
                <a:solidFill>
                  <a:srgbClr val="FFFFFF"/>
                </a:solidFill>
                <a:latin typeface="Archivo Black"/>
                <a:ea typeface="Archivo Black"/>
                <a:cs typeface="Archivo Black"/>
                <a:sym typeface="Archivo Black"/>
              </a:rPr>
              <a:t>Real-Time Health Monitoring: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30303"/>
        </a:solidFill>
      </p:bgPr>
    </p:bg>
    <p:spTree>
      <p:nvGrpSpPr>
        <p:cNvPr id="1" name=""/>
        <p:cNvGrpSpPr/>
        <p:nvPr/>
      </p:nvGrpSpPr>
      <p:grpSpPr>
        <a:xfrm>
          <a:off x="0" y="0"/>
          <a:ext cx="0" cy="0"/>
          <a:chOff x="0" y="0"/>
          <a:chExt cx="0" cy="0"/>
        </a:xfrm>
      </p:grpSpPr>
      <p:sp>
        <p:nvSpPr>
          <p:cNvPr name="Freeform 2" id="2"/>
          <p:cNvSpPr/>
          <p:nvPr/>
        </p:nvSpPr>
        <p:spPr>
          <a:xfrm flipH="false" flipV="false" rot="2197605">
            <a:off x="6385063" y="5187176"/>
            <a:ext cx="635618" cy="47625"/>
          </a:xfrm>
          <a:custGeom>
            <a:avLst/>
            <a:gdLst/>
            <a:ahLst/>
            <a:cxnLst/>
            <a:rect r="r" b="b" t="t" l="l"/>
            <a:pathLst>
              <a:path h="47625" w="635618">
                <a:moveTo>
                  <a:pt x="0" y="0"/>
                </a:moveTo>
                <a:lnTo>
                  <a:pt x="635618" y="0"/>
                </a:lnTo>
                <a:lnTo>
                  <a:pt x="635618" y="47625"/>
                </a:lnTo>
                <a:lnTo>
                  <a:pt x="0" y="47625"/>
                </a:lnTo>
                <a:lnTo>
                  <a:pt x="0" y="0"/>
                </a:lnTo>
                <a:close/>
              </a:path>
            </a:pathLst>
          </a:custGeom>
          <a:blipFill>
            <a:blip r:embed="rId2"/>
            <a:stretch>
              <a:fillRect l="0" t="-1234631" r="0" b="0"/>
            </a:stretch>
          </a:blipFill>
        </p:spPr>
      </p:sp>
      <p:sp>
        <p:nvSpPr>
          <p:cNvPr name="Freeform 3" id="3"/>
          <p:cNvSpPr/>
          <p:nvPr/>
        </p:nvSpPr>
        <p:spPr>
          <a:xfrm flipH="false" flipV="false" rot="0">
            <a:off x="538412" y="166883"/>
            <a:ext cx="814809" cy="861817"/>
          </a:xfrm>
          <a:custGeom>
            <a:avLst/>
            <a:gdLst/>
            <a:ahLst/>
            <a:cxnLst/>
            <a:rect r="r" b="b" t="t" l="l"/>
            <a:pathLst>
              <a:path h="861817" w="814809">
                <a:moveTo>
                  <a:pt x="0" y="0"/>
                </a:moveTo>
                <a:lnTo>
                  <a:pt x="814809" y="0"/>
                </a:lnTo>
                <a:lnTo>
                  <a:pt x="814809" y="861817"/>
                </a:lnTo>
                <a:lnTo>
                  <a:pt x="0" y="8618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38412" y="1141337"/>
            <a:ext cx="17059393" cy="3860936"/>
          </a:xfrm>
          <a:prstGeom prst="rect">
            <a:avLst/>
          </a:prstGeom>
        </p:spPr>
        <p:txBody>
          <a:bodyPr anchor="t" rtlCol="false" tIns="0" lIns="0" bIns="0" rIns="0">
            <a:spAutoFit/>
          </a:bodyPr>
          <a:lstStyle/>
          <a:p>
            <a:pPr algn="just">
              <a:lnSpc>
                <a:spcPts val="3247"/>
              </a:lnSpc>
            </a:pPr>
            <a:r>
              <a:rPr lang="en-US" sz="2319" b="true">
                <a:solidFill>
                  <a:srgbClr val="FFFFFF"/>
                </a:solidFill>
                <a:latin typeface="Times New Roman Bold"/>
                <a:ea typeface="Times New Roman Bold"/>
                <a:cs typeface="Times New Roman Bold"/>
                <a:sym typeface="Times New Roman Bold"/>
              </a:rPr>
              <a:t>The WRIST BELT is designed to deliver clear and immediate alerts, helping the driver stay aware of their health and avoid potential risks on the road.</a:t>
            </a:r>
          </a:p>
          <a:p>
            <a:pPr algn="just" marL="414457" indent="-207228" lvl="1">
              <a:lnSpc>
                <a:spcPts val="2687"/>
              </a:lnSpc>
              <a:buFont typeface="Arial"/>
              <a:buChar char="•"/>
            </a:pPr>
            <a:r>
              <a:rPr lang="en-US" b="true" sz="1919">
                <a:solidFill>
                  <a:srgbClr val="FFFFFF"/>
                </a:solidFill>
                <a:latin typeface="Times New Roman Bold"/>
                <a:ea typeface="Times New Roman Bold"/>
                <a:cs typeface="Times New Roman Bold"/>
                <a:sym typeface="Times New Roman Bold"/>
              </a:rPr>
              <a:t>Visual Alerts:</a:t>
            </a:r>
            <a:r>
              <a:rPr lang="en-US" sz="1919">
                <a:solidFill>
                  <a:srgbClr val="FFFFFF"/>
                </a:solidFill>
                <a:latin typeface="Times New Roman"/>
                <a:ea typeface="Times New Roman"/>
                <a:cs typeface="Times New Roman"/>
                <a:sym typeface="Times New Roman"/>
              </a:rPr>
              <a:t> The wrist belt displays notifications on the dashboard or a connected mobile app, with color-coded indicators. For instance, green signifies stable vitals, yellow signals minor irregularities, and red indicates urgent action is needed, prompting the driver to pull over or seek help.</a:t>
            </a:r>
          </a:p>
          <a:p>
            <a:pPr algn="just" marL="414457" indent="-207228" lvl="1">
              <a:lnSpc>
                <a:spcPts val="2687"/>
              </a:lnSpc>
              <a:buFont typeface="Arial"/>
              <a:buChar char="•"/>
            </a:pPr>
            <a:r>
              <a:rPr lang="en-US" b="true" sz="1919">
                <a:solidFill>
                  <a:srgbClr val="FFFFFF"/>
                </a:solidFill>
                <a:latin typeface="Times New Roman Bold"/>
                <a:ea typeface="Times New Roman Bold"/>
                <a:cs typeface="Times New Roman Bold"/>
                <a:sym typeface="Times New Roman Bold"/>
              </a:rPr>
              <a:t>Audio Alerts: </a:t>
            </a:r>
            <a:r>
              <a:rPr lang="en-US" sz="1919">
                <a:solidFill>
                  <a:srgbClr val="FFFFFF"/>
                </a:solidFill>
                <a:latin typeface="Times New Roman"/>
                <a:ea typeface="Times New Roman"/>
                <a:cs typeface="Times New Roman"/>
                <a:sym typeface="Times New Roman"/>
              </a:rPr>
              <a:t>Audible cues accompany visual warnings to ensure the driver’s attention is drawn to health abnormalities. The sound intensity varies based on the severity of the condition, ensuring that urgent alerts cannot be missed.</a:t>
            </a:r>
          </a:p>
          <a:p>
            <a:pPr algn="just" marL="414457" indent="-207228" lvl="1">
              <a:lnSpc>
                <a:spcPts val="2687"/>
              </a:lnSpc>
              <a:buFont typeface="Arial"/>
              <a:buChar char="•"/>
            </a:pPr>
            <a:r>
              <a:rPr lang="en-US" b="true" sz="1919">
                <a:solidFill>
                  <a:srgbClr val="FFFFFF"/>
                </a:solidFill>
                <a:latin typeface="Times New Roman Bold"/>
                <a:ea typeface="Times New Roman Bold"/>
                <a:cs typeface="Times New Roman Bold"/>
                <a:sym typeface="Times New Roman Bold"/>
              </a:rPr>
              <a:t>Haptic Feedback: </a:t>
            </a:r>
            <a:r>
              <a:rPr lang="en-US" sz="1919">
                <a:solidFill>
                  <a:srgbClr val="FFFFFF"/>
                </a:solidFill>
                <a:latin typeface="Times New Roman"/>
                <a:ea typeface="Times New Roman"/>
                <a:cs typeface="Times New Roman"/>
                <a:sym typeface="Times New Roman"/>
              </a:rPr>
              <a:t>Subtle vibrations on the wrist serve as a discreet reminder for the driver to check their health stats without taking their eyes off the road, providing added safety.</a:t>
            </a:r>
          </a:p>
          <a:p>
            <a:pPr algn="just" marL="414457" indent="-207228" lvl="1">
              <a:lnSpc>
                <a:spcPts val="2687"/>
              </a:lnSpc>
              <a:buFont typeface="Arial"/>
              <a:buChar char="•"/>
            </a:pPr>
            <a:r>
              <a:rPr lang="en-US" b="true" sz="1919">
                <a:solidFill>
                  <a:srgbClr val="FFFFFF"/>
                </a:solidFill>
                <a:latin typeface="Times New Roman Bold"/>
                <a:ea typeface="Times New Roman Bold"/>
                <a:cs typeface="Times New Roman Bold"/>
                <a:sym typeface="Times New Roman Bold"/>
              </a:rPr>
              <a:t>Customizable Alert Sensitivity: </a:t>
            </a:r>
            <a:r>
              <a:rPr lang="en-US" sz="1919">
                <a:solidFill>
                  <a:srgbClr val="FFFFFF"/>
                </a:solidFill>
                <a:latin typeface="Times New Roman"/>
                <a:ea typeface="Times New Roman"/>
                <a:cs typeface="Times New Roman"/>
                <a:sym typeface="Times New Roman"/>
              </a:rPr>
              <a:t>Alerts can be personalized according to the driver’s baseline health metrics, ensuring notifications are sensitive to individual needs while minimizing false alarms.</a:t>
            </a:r>
          </a:p>
          <a:p>
            <a:pPr algn="just">
              <a:lnSpc>
                <a:spcPts val="2687"/>
              </a:lnSpc>
              <a:spcBef>
                <a:spcPct val="0"/>
              </a:spcBef>
            </a:pPr>
          </a:p>
        </p:txBody>
      </p:sp>
      <p:sp>
        <p:nvSpPr>
          <p:cNvPr name="TextBox 5" id="5"/>
          <p:cNvSpPr txBox="true"/>
          <p:nvPr/>
        </p:nvSpPr>
        <p:spPr>
          <a:xfrm rot="0">
            <a:off x="1638564" y="5032371"/>
            <a:ext cx="11097177" cy="688940"/>
          </a:xfrm>
          <a:prstGeom prst="rect">
            <a:avLst/>
          </a:prstGeom>
        </p:spPr>
        <p:txBody>
          <a:bodyPr anchor="t" rtlCol="false" tIns="0" lIns="0" bIns="0" rIns="0">
            <a:spAutoFit/>
          </a:bodyPr>
          <a:lstStyle/>
          <a:p>
            <a:pPr algn="l">
              <a:lnSpc>
                <a:spcPts val="5601"/>
              </a:lnSpc>
              <a:spcBef>
                <a:spcPct val="0"/>
              </a:spcBef>
            </a:pPr>
            <a:r>
              <a:rPr lang="en-US" sz="4001" u="sng">
                <a:solidFill>
                  <a:srgbClr val="FFFFFF"/>
                </a:solidFill>
                <a:latin typeface="Archivo Black"/>
                <a:ea typeface="Archivo Black"/>
                <a:cs typeface="Archivo Black"/>
                <a:sym typeface="Archivo Black"/>
              </a:rPr>
              <a:t>Automatic Vehicle Response:</a:t>
            </a:r>
          </a:p>
        </p:txBody>
      </p:sp>
      <p:sp>
        <p:nvSpPr>
          <p:cNvPr name="Freeform 6" id="6"/>
          <p:cNvSpPr/>
          <p:nvPr/>
        </p:nvSpPr>
        <p:spPr>
          <a:xfrm flipH="false" flipV="false" rot="0">
            <a:off x="722618" y="5142883"/>
            <a:ext cx="746901" cy="553640"/>
          </a:xfrm>
          <a:custGeom>
            <a:avLst/>
            <a:gdLst/>
            <a:ahLst/>
            <a:cxnLst/>
            <a:rect r="r" b="b" t="t" l="l"/>
            <a:pathLst>
              <a:path h="553640" w="746901">
                <a:moveTo>
                  <a:pt x="0" y="0"/>
                </a:moveTo>
                <a:lnTo>
                  <a:pt x="746901" y="0"/>
                </a:lnTo>
                <a:lnTo>
                  <a:pt x="746901" y="553641"/>
                </a:lnTo>
                <a:lnTo>
                  <a:pt x="0" y="5536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69519" y="199902"/>
            <a:ext cx="4692104" cy="873090"/>
          </a:xfrm>
          <a:prstGeom prst="rect">
            <a:avLst/>
          </a:prstGeom>
        </p:spPr>
        <p:txBody>
          <a:bodyPr anchor="t" rtlCol="false" tIns="0" lIns="0" bIns="0" rIns="0">
            <a:spAutoFit/>
          </a:bodyPr>
          <a:lstStyle/>
          <a:p>
            <a:pPr algn="ctr">
              <a:lnSpc>
                <a:spcPts val="7001"/>
              </a:lnSpc>
              <a:spcBef>
                <a:spcPct val="0"/>
              </a:spcBef>
            </a:pPr>
            <a:r>
              <a:rPr lang="en-US" sz="5001" u="sng">
                <a:solidFill>
                  <a:srgbClr val="FFFFFF"/>
                </a:solidFill>
                <a:latin typeface="Archivo Black"/>
                <a:ea typeface="Archivo Black"/>
                <a:cs typeface="Archivo Black"/>
                <a:sym typeface="Archivo Black"/>
              </a:rPr>
              <a:t>Alert System:</a:t>
            </a:r>
          </a:p>
        </p:txBody>
      </p:sp>
      <p:sp>
        <p:nvSpPr>
          <p:cNvPr name="TextBox 8" id="8"/>
          <p:cNvSpPr txBox="true"/>
          <p:nvPr/>
        </p:nvSpPr>
        <p:spPr>
          <a:xfrm rot="0">
            <a:off x="538412" y="5988667"/>
            <a:ext cx="17059393" cy="3568970"/>
          </a:xfrm>
          <a:prstGeom prst="rect">
            <a:avLst/>
          </a:prstGeom>
        </p:spPr>
        <p:txBody>
          <a:bodyPr anchor="t" rtlCol="false" tIns="0" lIns="0" bIns="0" rIns="0">
            <a:spAutoFit/>
          </a:bodyPr>
          <a:lstStyle/>
          <a:p>
            <a:pPr algn="just">
              <a:lnSpc>
                <a:spcPts val="3238"/>
              </a:lnSpc>
            </a:pPr>
            <a:r>
              <a:rPr lang="en-US" sz="2312" b="true">
                <a:solidFill>
                  <a:srgbClr val="FFFFFF"/>
                </a:solidFill>
                <a:latin typeface="Times New Roman Bold"/>
                <a:ea typeface="Times New Roman Bold"/>
                <a:cs typeface="Times New Roman Bold"/>
                <a:sym typeface="Times New Roman Bold"/>
              </a:rPr>
              <a:t>The WRIST BELT is equipped with an automated vehicle response system to handle critical health emergencies safely.</a:t>
            </a:r>
          </a:p>
          <a:p>
            <a:pPr algn="just" marL="434587" indent="-217294" lvl="1">
              <a:lnSpc>
                <a:spcPts val="2818"/>
              </a:lnSpc>
              <a:buFont typeface="Arial"/>
              <a:buChar char="•"/>
            </a:pPr>
            <a:r>
              <a:rPr lang="en-US" b="true" sz="2012">
                <a:solidFill>
                  <a:srgbClr val="FFFFFF"/>
                </a:solidFill>
                <a:latin typeface="Times New Roman Bold"/>
                <a:ea typeface="Times New Roman Bold"/>
                <a:cs typeface="Times New Roman Bold"/>
                <a:sym typeface="Times New Roman Bold"/>
              </a:rPr>
              <a:t>Grad</a:t>
            </a:r>
            <a:r>
              <a:rPr lang="en-US" b="true" sz="2012">
                <a:solidFill>
                  <a:srgbClr val="FFFFFF"/>
                </a:solidFill>
                <a:latin typeface="Times New Roman Bold"/>
                <a:ea typeface="Times New Roman Bold"/>
                <a:cs typeface="Times New Roman Bold"/>
                <a:sym typeface="Times New Roman Bold"/>
              </a:rPr>
              <a:t>ual Vehicle Slowdown:</a:t>
            </a:r>
            <a:r>
              <a:rPr lang="en-US" sz="2012">
                <a:solidFill>
                  <a:srgbClr val="FFFFFF"/>
                </a:solidFill>
                <a:latin typeface="Times New Roman"/>
                <a:ea typeface="Times New Roman"/>
                <a:cs typeface="Times New Roman"/>
                <a:sym typeface="Times New Roman"/>
              </a:rPr>
              <a:t> If the WRIST BELT detects a severe health event, like a sudden spike in blood pressure or irregular heart rhythm, it initiates a controlled slowdown, allowing the car to gradually decrease speed while alerting surrounding drivers with hazard lights.</a:t>
            </a:r>
          </a:p>
          <a:p>
            <a:pPr algn="just" marL="434587" indent="-217294" lvl="1">
              <a:lnSpc>
                <a:spcPts val="2818"/>
              </a:lnSpc>
              <a:buFont typeface="Arial"/>
              <a:buChar char="•"/>
            </a:pPr>
            <a:r>
              <a:rPr lang="en-US" b="true" sz="2012">
                <a:solidFill>
                  <a:srgbClr val="FFFFFF"/>
                </a:solidFill>
                <a:latin typeface="Times New Roman Bold"/>
                <a:ea typeface="Times New Roman Bold"/>
                <a:cs typeface="Times New Roman Bold"/>
                <a:sym typeface="Times New Roman Bold"/>
              </a:rPr>
              <a:t>Safe Stop Mechanism:</a:t>
            </a:r>
            <a:r>
              <a:rPr lang="en-US" sz="2012">
                <a:solidFill>
                  <a:srgbClr val="FFFFFF"/>
                </a:solidFill>
                <a:latin typeface="Times New Roman"/>
                <a:ea typeface="Times New Roman"/>
                <a:cs typeface="Times New Roman"/>
                <a:sym typeface="Times New Roman"/>
              </a:rPr>
              <a:t> When a serious emergency is detected, the vehicle is guided to a complete, safe stop on the roadside or the nearest available lane, preventing potential collisions.</a:t>
            </a:r>
          </a:p>
          <a:p>
            <a:pPr algn="just" marL="434587" indent="-217294" lvl="1">
              <a:lnSpc>
                <a:spcPts val="2818"/>
              </a:lnSpc>
              <a:buFont typeface="Arial"/>
              <a:buChar char="•"/>
            </a:pPr>
            <a:r>
              <a:rPr lang="en-US" b="true" sz="2012">
                <a:solidFill>
                  <a:srgbClr val="FFFFFF"/>
                </a:solidFill>
                <a:latin typeface="Times New Roman Bold"/>
                <a:ea typeface="Times New Roman Bold"/>
                <a:cs typeface="Times New Roman Bold"/>
                <a:sym typeface="Times New Roman Bold"/>
              </a:rPr>
              <a:t>Automatic Activation of Emergency Lights:</a:t>
            </a:r>
            <a:r>
              <a:rPr lang="en-US" sz="2012">
                <a:solidFill>
                  <a:srgbClr val="FFFFFF"/>
                </a:solidFill>
                <a:latin typeface="Times New Roman"/>
                <a:ea typeface="Times New Roman"/>
                <a:cs typeface="Times New Roman"/>
                <a:sym typeface="Times New Roman"/>
              </a:rPr>
              <a:t> Hazard lights automatically activate during the slowdown or stop process, alerting other drivers on the road to increase overall safety.</a:t>
            </a:r>
          </a:p>
          <a:p>
            <a:pPr algn="just" marL="434587" indent="-217294" lvl="1">
              <a:lnSpc>
                <a:spcPts val="2818"/>
              </a:lnSpc>
              <a:buFont typeface="Arial"/>
              <a:buChar char="•"/>
            </a:pPr>
            <a:r>
              <a:rPr lang="en-US" b="true" sz="2012">
                <a:solidFill>
                  <a:srgbClr val="FFFFFF"/>
                </a:solidFill>
                <a:latin typeface="Times New Roman Bold"/>
                <a:ea typeface="Times New Roman Bold"/>
                <a:cs typeface="Times New Roman Bold"/>
                <a:sym typeface="Times New Roman Bold"/>
              </a:rPr>
              <a:t>Communication with Emergency Services:</a:t>
            </a:r>
            <a:r>
              <a:rPr lang="en-US" sz="2012">
                <a:solidFill>
                  <a:srgbClr val="FFFFFF"/>
                </a:solidFill>
                <a:latin typeface="Times New Roman"/>
                <a:ea typeface="Times New Roman"/>
                <a:cs typeface="Times New Roman"/>
                <a:sym typeface="Times New Roman"/>
              </a:rPr>
              <a:t> If a critical condition is confirmed, the WRIST BELT sends an alert to emergency contacts or nearby medical services, including location data and basic health metrics. This feature ensures a rapid response in life-threatening situations.</a:t>
            </a:r>
          </a:p>
          <a:p>
            <a:pPr algn="just">
              <a:lnSpc>
                <a:spcPts val="2332"/>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30303"/>
        </a:solidFill>
      </p:bgPr>
    </p:bg>
    <p:spTree>
      <p:nvGrpSpPr>
        <p:cNvPr id="1" name=""/>
        <p:cNvGrpSpPr/>
        <p:nvPr/>
      </p:nvGrpSpPr>
      <p:grpSpPr>
        <a:xfrm>
          <a:off x="0" y="0"/>
          <a:ext cx="0" cy="0"/>
          <a:chOff x="0" y="0"/>
          <a:chExt cx="0" cy="0"/>
        </a:xfrm>
      </p:grpSpPr>
      <p:sp>
        <p:nvSpPr>
          <p:cNvPr name="Freeform 2" id="2"/>
          <p:cNvSpPr/>
          <p:nvPr/>
        </p:nvSpPr>
        <p:spPr>
          <a:xfrm flipH="false" flipV="false" rot="2197605">
            <a:off x="6408061" y="4504835"/>
            <a:ext cx="635618" cy="635618"/>
          </a:xfrm>
          <a:custGeom>
            <a:avLst/>
            <a:gdLst/>
            <a:ahLst/>
            <a:cxnLst/>
            <a:rect r="r" b="b" t="t" l="l"/>
            <a:pathLst>
              <a:path h="635618" w="635618">
                <a:moveTo>
                  <a:pt x="0" y="0"/>
                </a:moveTo>
                <a:lnTo>
                  <a:pt x="635618" y="0"/>
                </a:lnTo>
                <a:lnTo>
                  <a:pt x="635618" y="635618"/>
                </a:lnTo>
                <a:lnTo>
                  <a:pt x="0" y="635618"/>
                </a:lnTo>
                <a:lnTo>
                  <a:pt x="0" y="0"/>
                </a:lnTo>
                <a:close/>
              </a:path>
            </a:pathLst>
          </a:custGeom>
          <a:blipFill>
            <a:blip r:embed="rId2"/>
            <a:stretch>
              <a:fillRect l="0" t="0" r="0" b="0"/>
            </a:stretch>
          </a:blipFill>
        </p:spPr>
      </p:sp>
      <p:sp>
        <p:nvSpPr>
          <p:cNvPr name="Freeform 3" id="3"/>
          <p:cNvSpPr/>
          <p:nvPr/>
        </p:nvSpPr>
        <p:spPr>
          <a:xfrm flipH="false" flipV="false" rot="2197605">
            <a:off x="6385063" y="5187176"/>
            <a:ext cx="635618" cy="47625"/>
          </a:xfrm>
          <a:custGeom>
            <a:avLst/>
            <a:gdLst/>
            <a:ahLst/>
            <a:cxnLst/>
            <a:rect r="r" b="b" t="t" l="l"/>
            <a:pathLst>
              <a:path h="47625" w="635618">
                <a:moveTo>
                  <a:pt x="0" y="0"/>
                </a:moveTo>
                <a:lnTo>
                  <a:pt x="635618" y="0"/>
                </a:lnTo>
                <a:lnTo>
                  <a:pt x="635618" y="47625"/>
                </a:lnTo>
                <a:lnTo>
                  <a:pt x="0" y="47625"/>
                </a:lnTo>
                <a:lnTo>
                  <a:pt x="0" y="0"/>
                </a:lnTo>
                <a:close/>
              </a:path>
            </a:pathLst>
          </a:custGeom>
          <a:blipFill>
            <a:blip r:embed="rId2"/>
            <a:stretch>
              <a:fillRect l="0" t="-1234631" r="0" b="0"/>
            </a:stretch>
          </a:blipFill>
        </p:spPr>
      </p:sp>
      <p:sp>
        <p:nvSpPr>
          <p:cNvPr name="TextBox 4" id="4"/>
          <p:cNvSpPr txBox="true"/>
          <p:nvPr/>
        </p:nvSpPr>
        <p:spPr>
          <a:xfrm rot="0">
            <a:off x="634076" y="1138873"/>
            <a:ext cx="17019847" cy="4207646"/>
          </a:xfrm>
          <a:prstGeom prst="rect">
            <a:avLst/>
          </a:prstGeom>
        </p:spPr>
        <p:txBody>
          <a:bodyPr anchor="t" rtlCol="false" tIns="0" lIns="0" bIns="0" rIns="0">
            <a:spAutoFit/>
          </a:bodyPr>
          <a:lstStyle/>
          <a:p>
            <a:pPr algn="just">
              <a:lnSpc>
                <a:spcPts val="4927"/>
              </a:lnSpc>
            </a:pPr>
            <a:r>
              <a:rPr lang="en-US" sz="3519" b="true">
                <a:solidFill>
                  <a:srgbClr val="FFFFFF"/>
                </a:solidFill>
                <a:latin typeface="Times New Roman Bold"/>
                <a:ea typeface="Times New Roman Bold"/>
                <a:cs typeface="Times New Roman Bold"/>
                <a:sym typeface="Times New Roman Bold"/>
              </a:rPr>
              <a:t>The WRIST BELT leverages Volkswagen’s onboard computer system to create a unified, intelligent driving experience.</a:t>
            </a:r>
          </a:p>
          <a:p>
            <a:pPr algn="just" marL="522404" indent="-261202" lvl="1">
              <a:lnSpc>
                <a:spcPts val="3387"/>
              </a:lnSpc>
              <a:buFont typeface="Arial"/>
              <a:buChar char="•"/>
            </a:pPr>
            <a:r>
              <a:rPr lang="en-US" b="true" sz="2419" i="true">
                <a:solidFill>
                  <a:srgbClr val="FFFFFF"/>
                </a:solidFill>
                <a:latin typeface="Times New Roman Bold Italics"/>
                <a:ea typeface="Times New Roman Bold Italics"/>
                <a:cs typeface="Times New Roman Bold Italics"/>
                <a:sym typeface="Times New Roman Bold Italics"/>
              </a:rPr>
              <a:t>Real-Time Syncing: </a:t>
            </a:r>
            <a:r>
              <a:rPr lang="en-US" sz="2419" i="true">
                <a:solidFill>
                  <a:srgbClr val="FFFFFF"/>
                </a:solidFill>
                <a:latin typeface="Times New Roman Italics"/>
                <a:ea typeface="Times New Roman Italics"/>
                <a:cs typeface="Times New Roman Italics"/>
                <a:sym typeface="Times New Roman Italics"/>
              </a:rPr>
              <a:t>Health data is continuously shared with the car’s system to enable immediate response in case of abnormal metrics.</a:t>
            </a:r>
          </a:p>
          <a:p>
            <a:pPr algn="just" marL="522404" indent="-261202" lvl="1">
              <a:lnSpc>
                <a:spcPts val="3387"/>
              </a:lnSpc>
              <a:buFont typeface="Arial"/>
              <a:buChar char="•"/>
            </a:pPr>
            <a:r>
              <a:rPr lang="en-US" b="true" sz="2419" i="true">
                <a:solidFill>
                  <a:srgbClr val="FFFFFF"/>
                </a:solidFill>
                <a:latin typeface="Times New Roman Bold Italics"/>
                <a:ea typeface="Times New Roman Bold Italics"/>
                <a:cs typeface="Times New Roman Bold Italics"/>
                <a:sym typeface="Times New Roman Bold Italics"/>
              </a:rPr>
              <a:t>Vehicle Adjustment Based on Health Data:</a:t>
            </a:r>
            <a:r>
              <a:rPr lang="en-US" sz="2419" i="true">
                <a:solidFill>
                  <a:srgbClr val="FFFFFF"/>
                </a:solidFill>
                <a:latin typeface="Times New Roman Italics"/>
                <a:ea typeface="Times New Roman Italics"/>
                <a:cs typeface="Times New Roman Italics"/>
                <a:sym typeface="Times New Roman Italics"/>
              </a:rPr>
              <a:t> The vehicle can make real-time adjustments, such as activating air conditioning or adjusting seat settings to optimize comfort and reduce stress if health parameters indicate discomfort.</a:t>
            </a:r>
          </a:p>
          <a:p>
            <a:pPr algn="just" marL="522404" indent="-261202" lvl="1">
              <a:lnSpc>
                <a:spcPts val="3387"/>
              </a:lnSpc>
              <a:buFont typeface="Arial"/>
              <a:buChar char="•"/>
            </a:pPr>
            <a:r>
              <a:rPr lang="en-US" b="true" sz="2419" i="true">
                <a:solidFill>
                  <a:srgbClr val="FFFFFF"/>
                </a:solidFill>
                <a:latin typeface="Times New Roman Bold Italics"/>
                <a:ea typeface="Times New Roman Bold Italics"/>
                <a:cs typeface="Times New Roman Bold Italics"/>
                <a:sym typeface="Times New Roman Bold Italics"/>
              </a:rPr>
              <a:t>Safety Protocols During Emergencies:</a:t>
            </a:r>
            <a:r>
              <a:rPr lang="en-US" sz="2419" i="true">
                <a:solidFill>
                  <a:srgbClr val="FFFFFF"/>
                </a:solidFill>
                <a:latin typeface="Times New Roman Italics"/>
                <a:ea typeface="Times New Roman Italics"/>
                <a:cs typeface="Times New Roman Italics"/>
                <a:sym typeface="Times New Roman Italics"/>
              </a:rPr>
              <a:t> If a severe health event occurs, the vehicle’s system prepares by adjusting driving modes, activating braking assist, and ensuring a controlled stop.</a:t>
            </a:r>
          </a:p>
          <a:p>
            <a:pPr algn="just">
              <a:lnSpc>
                <a:spcPts val="2687"/>
              </a:lnSpc>
              <a:spcBef>
                <a:spcPct val="0"/>
              </a:spcBef>
            </a:pPr>
          </a:p>
        </p:txBody>
      </p:sp>
      <p:sp>
        <p:nvSpPr>
          <p:cNvPr name="Freeform 5" id="5"/>
          <p:cNvSpPr/>
          <p:nvPr/>
        </p:nvSpPr>
        <p:spPr>
          <a:xfrm flipH="false" flipV="false" rot="0">
            <a:off x="472225" y="344115"/>
            <a:ext cx="848811" cy="699915"/>
          </a:xfrm>
          <a:custGeom>
            <a:avLst/>
            <a:gdLst/>
            <a:ahLst/>
            <a:cxnLst/>
            <a:rect r="r" b="b" t="t" l="l"/>
            <a:pathLst>
              <a:path h="699915" w="848811">
                <a:moveTo>
                  <a:pt x="0" y="0"/>
                </a:moveTo>
                <a:lnTo>
                  <a:pt x="848811" y="0"/>
                </a:lnTo>
                <a:lnTo>
                  <a:pt x="848811" y="699915"/>
                </a:lnTo>
                <a:lnTo>
                  <a:pt x="0" y="6999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34076" y="4968046"/>
            <a:ext cx="680081" cy="680081"/>
          </a:xfrm>
          <a:custGeom>
            <a:avLst/>
            <a:gdLst/>
            <a:ahLst/>
            <a:cxnLst/>
            <a:rect r="r" b="b" t="t" l="l"/>
            <a:pathLst>
              <a:path h="680081" w="680081">
                <a:moveTo>
                  <a:pt x="0" y="0"/>
                </a:moveTo>
                <a:lnTo>
                  <a:pt x="680081" y="0"/>
                </a:lnTo>
                <a:lnTo>
                  <a:pt x="680081" y="680081"/>
                </a:lnTo>
                <a:lnTo>
                  <a:pt x="0" y="6800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537481" y="5032371"/>
            <a:ext cx="8431119" cy="688940"/>
          </a:xfrm>
          <a:prstGeom prst="rect">
            <a:avLst/>
          </a:prstGeom>
        </p:spPr>
        <p:txBody>
          <a:bodyPr anchor="t" rtlCol="false" tIns="0" lIns="0" bIns="0" rIns="0">
            <a:spAutoFit/>
          </a:bodyPr>
          <a:lstStyle/>
          <a:p>
            <a:pPr algn="l">
              <a:lnSpc>
                <a:spcPts val="5601"/>
              </a:lnSpc>
              <a:spcBef>
                <a:spcPct val="0"/>
              </a:spcBef>
            </a:pPr>
            <a:r>
              <a:rPr lang="en-US" sz="4001" u="sng">
                <a:solidFill>
                  <a:srgbClr val="FFFFFF"/>
                </a:solidFill>
                <a:latin typeface="Archivo Black"/>
                <a:ea typeface="Archivo Black"/>
                <a:cs typeface="Archivo Black"/>
                <a:sym typeface="Archivo Black"/>
              </a:rPr>
              <a:t>Historical Data Logging:</a:t>
            </a:r>
          </a:p>
        </p:txBody>
      </p:sp>
      <p:sp>
        <p:nvSpPr>
          <p:cNvPr name="TextBox 8" id="8"/>
          <p:cNvSpPr txBox="true"/>
          <p:nvPr/>
        </p:nvSpPr>
        <p:spPr>
          <a:xfrm rot="0">
            <a:off x="1537481" y="264195"/>
            <a:ext cx="12237802" cy="764505"/>
          </a:xfrm>
          <a:prstGeom prst="rect">
            <a:avLst/>
          </a:prstGeom>
        </p:spPr>
        <p:txBody>
          <a:bodyPr anchor="t" rtlCol="false" tIns="0" lIns="0" bIns="0" rIns="0">
            <a:spAutoFit/>
          </a:bodyPr>
          <a:lstStyle/>
          <a:p>
            <a:pPr algn="l">
              <a:lnSpc>
                <a:spcPts val="6161"/>
              </a:lnSpc>
              <a:spcBef>
                <a:spcPct val="0"/>
              </a:spcBef>
            </a:pPr>
            <a:r>
              <a:rPr lang="en-US" sz="4401" u="sng">
                <a:solidFill>
                  <a:srgbClr val="FFFFFF"/>
                </a:solidFill>
                <a:latin typeface="Archivo Black"/>
                <a:ea typeface="Archivo Black"/>
                <a:cs typeface="Archivo Black"/>
                <a:sym typeface="Archivo Black"/>
              </a:rPr>
              <a:t>Smart Integration with Vehicle System:</a:t>
            </a:r>
          </a:p>
        </p:txBody>
      </p:sp>
      <p:sp>
        <p:nvSpPr>
          <p:cNvPr name="TextBox 9" id="9"/>
          <p:cNvSpPr txBox="true"/>
          <p:nvPr/>
        </p:nvSpPr>
        <p:spPr>
          <a:xfrm rot="0">
            <a:off x="634076" y="5704525"/>
            <a:ext cx="17019847" cy="3998231"/>
          </a:xfrm>
          <a:prstGeom prst="rect">
            <a:avLst/>
          </a:prstGeom>
        </p:spPr>
        <p:txBody>
          <a:bodyPr anchor="t" rtlCol="false" tIns="0" lIns="0" bIns="0" rIns="0">
            <a:spAutoFit/>
          </a:bodyPr>
          <a:lstStyle/>
          <a:p>
            <a:pPr algn="just">
              <a:lnSpc>
                <a:spcPts val="4218"/>
              </a:lnSpc>
            </a:pPr>
            <a:r>
              <a:rPr lang="en-US" sz="3012" b="true">
                <a:solidFill>
                  <a:srgbClr val="FFFFFF"/>
                </a:solidFill>
                <a:latin typeface="Times New Roman Bold"/>
                <a:ea typeface="Times New Roman Bold"/>
                <a:cs typeface="Times New Roman Bold"/>
                <a:sym typeface="Times New Roman Bold"/>
              </a:rPr>
              <a:t>This feature ensures that drivers have access to their health data from each trip, helping them maintain awareness of their long-term health trends.</a:t>
            </a:r>
          </a:p>
          <a:p>
            <a:pPr algn="just" marL="520945" indent="-260473" lvl="1">
              <a:lnSpc>
                <a:spcPts val="3378"/>
              </a:lnSpc>
              <a:buFont typeface="Arial"/>
              <a:buChar char="•"/>
            </a:pPr>
            <a:r>
              <a:rPr lang="en-US" b="true" sz="2412">
                <a:solidFill>
                  <a:srgbClr val="FFFFFF"/>
                </a:solidFill>
                <a:latin typeface="Times New Roman Bold"/>
                <a:ea typeface="Times New Roman Bold"/>
                <a:cs typeface="Times New Roman Bold"/>
                <a:sym typeface="Times New Roman Bold"/>
              </a:rPr>
              <a:t>Comprehensive Trip Data: </a:t>
            </a:r>
            <a:r>
              <a:rPr lang="en-US" sz="2412" i="true">
                <a:solidFill>
                  <a:srgbClr val="FFFFFF"/>
                </a:solidFill>
                <a:latin typeface="Times New Roman Italics"/>
                <a:ea typeface="Times New Roman Italics"/>
                <a:cs typeface="Times New Roman Italics"/>
                <a:sym typeface="Times New Roman Italics"/>
              </a:rPr>
              <a:t>Records blood pressure, heart rate, and any detected abnormalities, along with timestamps, for a detailed history.</a:t>
            </a:r>
          </a:p>
          <a:p>
            <a:pPr algn="just" marL="520945" indent="-260473" lvl="1">
              <a:lnSpc>
                <a:spcPts val="3378"/>
              </a:lnSpc>
              <a:buFont typeface="Arial"/>
              <a:buChar char="•"/>
            </a:pPr>
            <a:r>
              <a:rPr lang="en-US" b="true" sz="2412">
                <a:solidFill>
                  <a:srgbClr val="FFFFFF"/>
                </a:solidFill>
                <a:latin typeface="Times New Roman Bold"/>
                <a:ea typeface="Times New Roman Bold"/>
                <a:cs typeface="Times New Roman Bold"/>
                <a:sym typeface="Times New Roman Bold"/>
              </a:rPr>
              <a:t>Data Export for Medical Review:</a:t>
            </a:r>
            <a:r>
              <a:rPr lang="en-US" sz="2412" i="true">
                <a:solidFill>
                  <a:srgbClr val="FFFFFF"/>
                </a:solidFill>
                <a:latin typeface="Times New Roman Italics"/>
                <a:ea typeface="Times New Roman Italics"/>
                <a:cs typeface="Times New Roman Italics"/>
                <a:sym typeface="Times New Roman Italics"/>
              </a:rPr>
              <a:t> Drivers can export data to share with healthcare providers, allowing for informed medical consultations.</a:t>
            </a:r>
          </a:p>
          <a:p>
            <a:pPr algn="just" marL="520945" indent="-260473" lvl="1">
              <a:lnSpc>
                <a:spcPts val="3378"/>
              </a:lnSpc>
              <a:buFont typeface="Arial"/>
              <a:buChar char="•"/>
            </a:pPr>
            <a:r>
              <a:rPr lang="en-US" b="true" sz="2412">
                <a:solidFill>
                  <a:srgbClr val="FFFFFF"/>
                </a:solidFill>
                <a:latin typeface="Times New Roman Bold"/>
                <a:ea typeface="Times New Roman Bold"/>
                <a:cs typeface="Times New Roman Bold"/>
                <a:sym typeface="Times New Roman Bold"/>
              </a:rPr>
              <a:t>Reviewable Trends and Analytics:</a:t>
            </a:r>
            <a:r>
              <a:rPr lang="en-US" sz="2412" i="true">
                <a:solidFill>
                  <a:srgbClr val="FFFFFF"/>
                </a:solidFill>
                <a:latin typeface="Times New Roman Italics"/>
                <a:ea typeface="Times New Roman Italics"/>
                <a:cs typeface="Times New Roman Italics"/>
                <a:sym typeface="Times New Roman Italics"/>
              </a:rPr>
              <a:t> Summarized data trends help the driver or a healthcare provider detect patterns, such as recurring elevated heart rates under stress, to support proactive health management.</a:t>
            </a:r>
          </a:p>
          <a:p>
            <a:pPr algn="just">
              <a:lnSpc>
                <a:spcPts val="2332"/>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30303"/>
        </a:solidFill>
      </p:bgPr>
    </p:bg>
    <p:spTree>
      <p:nvGrpSpPr>
        <p:cNvPr id="1" name=""/>
        <p:cNvGrpSpPr/>
        <p:nvPr/>
      </p:nvGrpSpPr>
      <p:grpSpPr>
        <a:xfrm>
          <a:off x="0" y="0"/>
          <a:ext cx="0" cy="0"/>
          <a:chOff x="0" y="0"/>
          <a:chExt cx="0" cy="0"/>
        </a:xfrm>
      </p:grpSpPr>
      <p:sp>
        <p:nvSpPr>
          <p:cNvPr name="Freeform 2" id="2"/>
          <p:cNvSpPr/>
          <p:nvPr/>
        </p:nvSpPr>
        <p:spPr>
          <a:xfrm flipH="false" flipV="false" rot="2197605">
            <a:off x="6408061" y="4504835"/>
            <a:ext cx="635618" cy="635618"/>
          </a:xfrm>
          <a:custGeom>
            <a:avLst/>
            <a:gdLst/>
            <a:ahLst/>
            <a:cxnLst/>
            <a:rect r="r" b="b" t="t" l="l"/>
            <a:pathLst>
              <a:path h="635618" w="635618">
                <a:moveTo>
                  <a:pt x="0" y="0"/>
                </a:moveTo>
                <a:lnTo>
                  <a:pt x="635618" y="0"/>
                </a:lnTo>
                <a:lnTo>
                  <a:pt x="635618" y="635618"/>
                </a:lnTo>
                <a:lnTo>
                  <a:pt x="0" y="635618"/>
                </a:lnTo>
                <a:lnTo>
                  <a:pt x="0" y="0"/>
                </a:lnTo>
                <a:close/>
              </a:path>
            </a:pathLst>
          </a:custGeom>
          <a:blipFill>
            <a:blip r:embed="rId2"/>
            <a:stretch>
              <a:fillRect l="0" t="0" r="0" b="0"/>
            </a:stretch>
          </a:blipFill>
        </p:spPr>
      </p:sp>
      <p:sp>
        <p:nvSpPr>
          <p:cNvPr name="Freeform 3" id="3"/>
          <p:cNvSpPr/>
          <p:nvPr/>
        </p:nvSpPr>
        <p:spPr>
          <a:xfrm flipH="false" flipV="false" rot="2197605">
            <a:off x="6385063" y="5187176"/>
            <a:ext cx="635618" cy="47625"/>
          </a:xfrm>
          <a:custGeom>
            <a:avLst/>
            <a:gdLst/>
            <a:ahLst/>
            <a:cxnLst/>
            <a:rect r="r" b="b" t="t" l="l"/>
            <a:pathLst>
              <a:path h="47625" w="635618">
                <a:moveTo>
                  <a:pt x="0" y="0"/>
                </a:moveTo>
                <a:lnTo>
                  <a:pt x="635618" y="0"/>
                </a:lnTo>
                <a:lnTo>
                  <a:pt x="635618" y="47625"/>
                </a:lnTo>
                <a:lnTo>
                  <a:pt x="0" y="47625"/>
                </a:lnTo>
                <a:lnTo>
                  <a:pt x="0" y="0"/>
                </a:lnTo>
                <a:close/>
              </a:path>
            </a:pathLst>
          </a:custGeom>
          <a:blipFill>
            <a:blip r:embed="rId2"/>
            <a:stretch>
              <a:fillRect l="0" t="-1234631" r="0" b="0"/>
            </a:stretch>
          </a:blipFill>
        </p:spPr>
      </p:sp>
      <p:sp>
        <p:nvSpPr>
          <p:cNvPr name="Freeform 4" id="4"/>
          <p:cNvSpPr/>
          <p:nvPr/>
        </p:nvSpPr>
        <p:spPr>
          <a:xfrm flipH="false" flipV="false" rot="0">
            <a:off x="670881" y="359445"/>
            <a:ext cx="715639" cy="715639"/>
          </a:xfrm>
          <a:custGeom>
            <a:avLst/>
            <a:gdLst/>
            <a:ahLst/>
            <a:cxnLst/>
            <a:rect r="r" b="b" t="t" l="l"/>
            <a:pathLst>
              <a:path h="715639" w="715639">
                <a:moveTo>
                  <a:pt x="0" y="0"/>
                </a:moveTo>
                <a:lnTo>
                  <a:pt x="715638" y="0"/>
                </a:lnTo>
                <a:lnTo>
                  <a:pt x="715638" y="715639"/>
                </a:lnTo>
                <a:lnTo>
                  <a:pt x="0" y="7156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61327" y="5081089"/>
            <a:ext cx="625192" cy="625192"/>
          </a:xfrm>
          <a:custGeom>
            <a:avLst/>
            <a:gdLst/>
            <a:ahLst/>
            <a:cxnLst/>
            <a:rect r="r" b="b" t="t" l="l"/>
            <a:pathLst>
              <a:path h="625192" w="625192">
                <a:moveTo>
                  <a:pt x="0" y="0"/>
                </a:moveTo>
                <a:lnTo>
                  <a:pt x="625192" y="0"/>
                </a:lnTo>
                <a:lnTo>
                  <a:pt x="625192" y="625193"/>
                </a:lnTo>
                <a:lnTo>
                  <a:pt x="0" y="6251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634076" y="1138873"/>
            <a:ext cx="17019847" cy="3742191"/>
          </a:xfrm>
          <a:prstGeom prst="rect">
            <a:avLst/>
          </a:prstGeom>
        </p:spPr>
        <p:txBody>
          <a:bodyPr anchor="t" rtlCol="false" tIns="0" lIns="0" bIns="0" rIns="0">
            <a:spAutoFit/>
          </a:bodyPr>
          <a:lstStyle/>
          <a:p>
            <a:pPr algn="just">
              <a:lnSpc>
                <a:spcPts val="4787"/>
              </a:lnSpc>
            </a:pPr>
            <a:r>
              <a:rPr lang="en-US" sz="3419" b="true">
                <a:solidFill>
                  <a:srgbClr val="FFFFFF"/>
                </a:solidFill>
                <a:latin typeface="Times New Roman Bold"/>
                <a:ea typeface="Times New Roman Bold"/>
                <a:cs typeface="Times New Roman Bold"/>
                <a:sym typeface="Times New Roman Bold"/>
              </a:rPr>
              <a:t>The WRIST BELT interface is designed for intuitive interaction, whether on the vehicle dashboard or a mobile app.</a:t>
            </a:r>
          </a:p>
          <a:p>
            <a:pPr algn="just" marL="522404" indent="-261202" lvl="1">
              <a:lnSpc>
                <a:spcPts val="3387"/>
              </a:lnSpc>
              <a:buFont typeface="Arial"/>
              <a:buChar char="•"/>
            </a:pPr>
            <a:r>
              <a:rPr lang="en-US" b="true" sz="2419" i="true">
                <a:solidFill>
                  <a:srgbClr val="FFFFFF"/>
                </a:solidFill>
                <a:latin typeface="Times New Roman Bold Italics"/>
                <a:ea typeface="Times New Roman Bold Italics"/>
                <a:cs typeface="Times New Roman Bold Italics"/>
                <a:sym typeface="Times New Roman Bold Italics"/>
              </a:rPr>
              <a:t>Clear, Visual Health Indicators: </a:t>
            </a:r>
            <a:r>
              <a:rPr lang="en-US" sz="2419" i="true">
                <a:solidFill>
                  <a:srgbClr val="FFFFFF"/>
                </a:solidFill>
                <a:latin typeface="Times New Roman Italics"/>
                <a:ea typeface="Times New Roman Italics"/>
                <a:cs typeface="Times New Roman Italics"/>
                <a:sym typeface="Times New Roman Italics"/>
              </a:rPr>
              <a:t>Uses color-coded icons and easy-to-read metrics for instant awareness of health status.</a:t>
            </a:r>
          </a:p>
          <a:p>
            <a:pPr algn="just" marL="522404" indent="-261202" lvl="1">
              <a:lnSpc>
                <a:spcPts val="3387"/>
              </a:lnSpc>
              <a:buFont typeface="Arial"/>
              <a:buChar char="•"/>
            </a:pPr>
            <a:r>
              <a:rPr lang="en-US" b="true" sz="2419">
                <a:solidFill>
                  <a:srgbClr val="FFFFFF"/>
                </a:solidFill>
                <a:latin typeface="Times New Roman Bold"/>
                <a:ea typeface="Times New Roman Bold"/>
                <a:cs typeface="Times New Roman Bold"/>
                <a:sym typeface="Times New Roman Bold"/>
              </a:rPr>
              <a:t>Voice-Activated Commands: </a:t>
            </a:r>
            <a:r>
              <a:rPr lang="en-US" sz="2419" i="true">
                <a:solidFill>
                  <a:srgbClr val="FFFFFF"/>
                </a:solidFill>
                <a:latin typeface="Times New Roman Italics"/>
                <a:ea typeface="Times New Roman Italics"/>
                <a:cs typeface="Times New Roman Italics"/>
                <a:sym typeface="Times New Roman Italics"/>
              </a:rPr>
              <a:t>Compatible with voice assistants, enabling drivers to check health stats hands-free, enhancing focus on the road.</a:t>
            </a:r>
          </a:p>
          <a:p>
            <a:pPr algn="just" marL="522404" indent="-261202" lvl="1">
              <a:lnSpc>
                <a:spcPts val="3387"/>
              </a:lnSpc>
              <a:buFont typeface="Arial"/>
              <a:buChar char="•"/>
            </a:pPr>
            <a:r>
              <a:rPr lang="en-US" b="true" sz="2419">
                <a:solidFill>
                  <a:srgbClr val="FFFFFF"/>
                </a:solidFill>
                <a:latin typeface="Times New Roman Bold"/>
                <a:ea typeface="Times New Roman Bold"/>
                <a:cs typeface="Times New Roman Bold"/>
                <a:sym typeface="Times New Roman Bold"/>
              </a:rPr>
              <a:t>Minimal Distraction Mode: </a:t>
            </a:r>
            <a:r>
              <a:rPr lang="en-US" sz="2419" i="true">
                <a:solidFill>
                  <a:srgbClr val="FFFFFF"/>
                </a:solidFill>
                <a:latin typeface="Times New Roman Italics"/>
                <a:ea typeface="Times New Roman Italics"/>
                <a:cs typeface="Times New Roman Italics"/>
                <a:sym typeface="Times New Roman Italics"/>
              </a:rPr>
              <a:t>Critical alerts are emphasized while non-essential notifications are minimized to keep the driver focused.</a:t>
            </a:r>
          </a:p>
          <a:p>
            <a:pPr algn="just">
              <a:lnSpc>
                <a:spcPts val="2687"/>
              </a:lnSpc>
              <a:spcBef>
                <a:spcPct val="0"/>
              </a:spcBef>
            </a:pPr>
          </a:p>
        </p:txBody>
      </p:sp>
      <p:sp>
        <p:nvSpPr>
          <p:cNvPr name="TextBox 7" id="7"/>
          <p:cNvSpPr txBox="true"/>
          <p:nvPr/>
        </p:nvSpPr>
        <p:spPr>
          <a:xfrm rot="0">
            <a:off x="1537481" y="5032371"/>
            <a:ext cx="8431119" cy="688940"/>
          </a:xfrm>
          <a:prstGeom prst="rect">
            <a:avLst/>
          </a:prstGeom>
        </p:spPr>
        <p:txBody>
          <a:bodyPr anchor="t" rtlCol="false" tIns="0" lIns="0" bIns="0" rIns="0">
            <a:spAutoFit/>
          </a:bodyPr>
          <a:lstStyle/>
          <a:p>
            <a:pPr algn="l">
              <a:lnSpc>
                <a:spcPts val="5601"/>
              </a:lnSpc>
              <a:spcBef>
                <a:spcPct val="0"/>
              </a:spcBef>
            </a:pPr>
            <a:r>
              <a:rPr lang="en-US" sz="4001" u="sng">
                <a:solidFill>
                  <a:srgbClr val="FFFFFF"/>
                </a:solidFill>
                <a:latin typeface="Archivo Black"/>
                <a:ea typeface="Archivo Black"/>
                <a:cs typeface="Archivo Black"/>
                <a:sym typeface="Archivo Black"/>
              </a:rPr>
              <a:t>Customization Options:</a:t>
            </a:r>
          </a:p>
        </p:txBody>
      </p:sp>
      <p:sp>
        <p:nvSpPr>
          <p:cNvPr name="TextBox 8" id="8"/>
          <p:cNvSpPr txBox="true"/>
          <p:nvPr/>
        </p:nvSpPr>
        <p:spPr>
          <a:xfrm rot="0">
            <a:off x="1537481" y="264195"/>
            <a:ext cx="7412728" cy="764505"/>
          </a:xfrm>
          <a:prstGeom prst="rect">
            <a:avLst/>
          </a:prstGeom>
        </p:spPr>
        <p:txBody>
          <a:bodyPr anchor="t" rtlCol="false" tIns="0" lIns="0" bIns="0" rIns="0">
            <a:spAutoFit/>
          </a:bodyPr>
          <a:lstStyle/>
          <a:p>
            <a:pPr algn="l">
              <a:lnSpc>
                <a:spcPts val="6161"/>
              </a:lnSpc>
              <a:spcBef>
                <a:spcPct val="0"/>
              </a:spcBef>
            </a:pPr>
            <a:r>
              <a:rPr lang="en-US" sz="4401" u="sng">
                <a:solidFill>
                  <a:srgbClr val="FFFFFF"/>
                </a:solidFill>
                <a:latin typeface="Archivo Black"/>
                <a:ea typeface="Archivo Black"/>
                <a:cs typeface="Archivo Black"/>
                <a:sym typeface="Archivo Black"/>
              </a:rPr>
              <a:t>User-Friendly Interface:</a:t>
            </a:r>
          </a:p>
        </p:txBody>
      </p:sp>
      <p:sp>
        <p:nvSpPr>
          <p:cNvPr name="TextBox 9" id="9"/>
          <p:cNvSpPr txBox="true"/>
          <p:nvPr/>
        </p:nvSpPr>
        <p:spPr>
          <a:xfrm rot="0">
            <a:off x="634076" y="5845136"/>
            <a:ext cx="17019847" cy="3036206"/>
          </a:xfrm>
          <a:prstGeom prst="rect">
            <a:avLst/>
          </a:prstGeom>
        </p:spPr>
        <p:txBody>
          <a:bodyPr anchor="t" rtlCol="false" tIns="0" lIns="0" bIns="0" rIns="0">
            <a:spAutoFit/>
          </a:bodyPr>
          <a:lstStyle/>
          <a:p>
            <a:pPr algn="just">
              <a:lnSpc>
                <a:spcPts val="4218"/>
              </a:lnSpc>
            </a:pPr>
            <a:r>
              <a:rPr lang="en-US" sz="3012" b="true">
                <a:solidFill>
                  <a:srgbClr val="FFFFFF"/>
                </a:solidFill>
                <a:latin typeface="Times New Roman Bold"/>
                <a:ea typeface="Times New Roman Bold"/>
                <a:cs typeface="Times New Roman Bold"/>
                <a:sym typeface="Times New Roman Bold"/>
              </a:rPr>
              <a:t>The WRIST BELT adapts to each driver’s unique health profile for a tailored, supportive experience.</a:t>
            </a:r>
          </a:p>
          <a:p>
            <a:pPr algn="just" marL="520945" indent="-260473" lvl="1">
              <a:lnSpc>
                <a:spcPts val="3378"/>
              </a:lnSpc>
              <a:buFont typeface="Arial"/>
              <a:buChar char="•"/>
            </a:pPr>
            <a:r>
              <a:rPr lang="en-US" b="true" sz="2412">
                <a:solidFill>
                  <a:srgbClr val="FFFFFF"/>
                </a:solidFill>
                <a:latin typeface="Times New Roman Bold"/>
                <a:ea typeface="Times New Roman Bold"/>
                <a:cs typeface="Times New Roman Bold"/>
                <a:sym typeface="Times New Roman Bold"/>
              </a:rPr>
              <a:t>Personalized Alert Sensitivity: </a:t>
            </a:r>
            <a:r>
              <a:rPr lang="en-US" sz="2412" i="true">
                <a:solidFill>
                  <a:srgbClr val="FFFFFF"/>
                </a:solidFill>
                <a:latin typeface="Times New Roman Italics"/>
                <a:ea typeface="Times New Roman Italics"/>
                <a:cs typeface="Times New Roman Italics"/>
                <a:sym typeface="Times New Roman Italics"/>
              </a:rPr>
              <a:t>Drivers can set thresholds for various health parameters, such as preferred ranges for blood pressure or heart rate.</a:t>
            </a:r>
          </a:p>
          <a:p>
            <a:pPr algn="just" marL="520945" indent="-260473" lvl="1">
              <a:lnSpc>
                <a:spcPts val="3378"/>
              </a:lnSpc>
              <a:buFont typeface="Arial"/>
              <a:buChar char="•"/>
            </a:pPr>
            <a:r>
              <a:rPr lang="en-US" b="true" sz="2412">
                <a:solidFill>
                  <a:srgbClr val="FFFFFF"/>
                </a:solidFill>
                <a:latin typeface="Times New Roman Bold"/>
                <a:ea typeface="Times New Roman Bold"/>
                <a:cs typeface="Times New Roman Bold"/>
                <a:sym typeface="Times New Roman Bold"/>
              </a:rPr>
              <a:t>Adaptive Alerts Based on Driver’s Health History:</a:t>
            </a:r>
            <a:r>
              <a:rPr lang="en-US" sz="2412" i="true">
                <a:solidFill>
                  <a:srgbClr val="FFFFFF"/>
                </a:solidFill>
                <a:latin typeface="Times New Roman Italics"/>
                <a:ea typeface="Times New Roman Italics"/>
                <a:cs typeface="Times New Roman Italics"/>
                <a:sym typeface="Times New Roman Italics"/>
              </a:rPr>
              <a:t> The WRIST BELT learns from historical data and adapts alerts, such as delaying notifications for minor, non-critical fluctuations that align with a driver’s typical readings.</a:t>
            </a:r>
          </a:p>
          <a:p>
            <a:pPr algn="just" marL="520945" indent="-260473" lvl="1">
              <a:lnSpc>
                <a:spcPts val="3378"/>
              </a:lnSpc>
              <a:buFont typeface="Arial"/>
              <a:buChar char="•"/>
            </a:pPr>
            <a:r>
              <a:rPr lang="en-US" b="true" sz="2412">
                <a:solidFill>
                  <a:srgbClr val="FFFFFF"/>
                </a:solidFill>
                <a:latin typeface="Times New Roman Bold"/>
                <a:ea typeface="Times New Roman Bold"/>
                <a:cs typeface="Times New Roman Bold"/>
                <a:sym typeface="Times New Roman Bold"/>
              </a:rPr>
              <a:t>Language and Tone Adjustments: </a:t>
            </a:r>
            <a:r>
              <a:rPr lang="en-US" sz="2412" i="true">
                <a:solidFill>
                  <a:srgbClr val="FFFFFF"/>
                </a:solidFill>
                <a:latin typeface="Times New Roman Italics"/>
                <a:ea typeface="Times New Roman Italics"/>
                <a:cs typeface="Times New Roman Italics"/>
                <a:sym typeface="Times New Roman Italics"/>
              </a:rPr>
              <a:t>Drivers can customize the language, volume, and tone of audio alerts to match their preferences</a:t>
            </a:r>
            <a:r>
              <a:rPr lang="en-US" b="true" sz="2412" i="true">
                <a:solidFill>
                  <a:srgbClr val="FFFFFF"/>
                </a:solidFill>
                <a:latin typeface="Times New Roman Bold Italics"/>
                <a:ea typeface="Times New Roman Bold Italics"/>
                <a:cs typeface="Times New Roman Bold Italics"/>
                <a:sym typeface="Times New Roman Bold Italics"/>
              </a:rPr>
              <a:t>.</a:t>
            </a:r>
          </a:p>
          <a:p>
            <a:pPr algn="just">
              <a:lnSpc>
                <a:spcPts val="2332"/>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DAGV9fcPv84</dc:identifier>
  <dcterms:modified xsi:type="dcterms:W3CDTF">2011-08-01T06:04:30Z</dcterms:modified>
  <cp:revision>1</cp:revision>
  <dc:title> WristBelt Design</dc:title>
</cp:coreProperties>
</file>